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9"/>
  </p:notesMasterIdLst>
  <p:handoutMasterIdLst>
    <p:handoutMasterId r:id="rId30"/>
  </p:handoutMasterIdLst>
  <p:sldIdLst>
    <p:sldId id="272" r:id="rId3"/>
    <p:sldId id="388" r:id="rId4"/>
    <p:sldId id="408" r:id="rId5"/>
    <p:sldId id="430" r:id="rId6"/>
    <p:sldId id="407" r:id="rId7"/>
    <p:sldId id="398" r:id="rId8"/>
    <p:sldId id="405" r:id="rId9"/>
    <p:sldId id="396" r:id="rId10"/>
    <p:sldId id="392" r:id="rId11"/>
    <p:sldId id="397" r:id="rId12"/>
    <p:sldId id="422" r:id="rId13"/>
    <p:sldId id="421" r:id="rId14"/>
    <p:sldId id="384" r:id="rId15"/>
    <p:sldId id="423" r:id="rId16"/>
    <p:sldId id="406" r:id="rId17"/>
    <p:sldId id="425" r:id="rId18"/>
    <p:sldId id="415" r:id="rId19"/>
    <p:sldId id="402" r:id="rId20"/>
    <p:sldId id="414" r:id="rId21"/>
    <p:sldId id="382" r:id="rId22"/>
    <p:sldId id="416" r:id="rId23"/>
    <p:sldId id="387" r:id="rId24"/>
    <p:sldId id="411" r:id="rId25"/>
    <p:sldId id="417" r:id="rId26"/>
    <p:sldId id="429" r:id="rId27"/>
    <p:sldId id="428" r:id="rId28"/>
  </p:sldIdLst>
  <p:sldSz cx="9144000" cy="6858000" type="screen4x3"/>
  <p:notesSz cx="7102475" cy="9388475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7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77BC"/>
    <a:srgbClr val="0000FF"/>
    <a:srgbClr val="FF6BED"/>
    <a:srgbClr val="003399"/>
    <a:srgbClr val="545FB0"/>
    <a:srgbClr val="00FF00"/>
    <a:srgbClr val="D0D8E8"/>
    <a:srgbClr val="DDDDDD"/>
    <a:srgbClr val="C1DAF3"/>
    <a:srgbClr val="C0D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jl, gemiddeld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91" autoAdjust="0"/>
    <p:restoredTop sz="95136" autoAdjust="0"/>
  </p:normalViewPr>
  <p:slideViewPr>
    <p:cSldViewPr snapToObjects="1">
      <p:cViewPr varScale="1">
        <p:scale>
          <a:sx n="75" d="100"/>
          <a:sy n="75" d="100"/>
        </p:scale>
        <p:origin x="616" y="44"/>
      </p:cViewPr>
      <p:guideLst>
        <p:guide orient="horz" pos="38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02" d="100"/>
          <a:sy n="102" d="100"/>
        </p:scale>
        <p:origin x="-3558" y="-90"/>
      </p:cViewPr>
      <p:guideLst>
        <p:guide orient="horz" pos="2957"/>
        <p:guide pos="2237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7739" cy="4694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4023094" y="2"/>
            <a:ext cx="3077739" cy="4694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C2530-2735-4925-ABAB-8F1192AB2181}" type="datetimeFigureOut">
              <a:rPr lang="nl-NL" smtClean="0"/>
              <a:t>23-1-2026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8917422"/>
            <a:ext cx="3077739" cy="469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4023094" y="8917422"/>
            <a:ext cx="3077739" cy="469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BCAE2-C051-4B6B-AB9B-352BD052154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23666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3077739" cy="4694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023094" y="2"/>
            <a:ext cx="3077739" cy="4694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F7C04-66B1-4BFA-84C6-A61E0690129B}" type="datetimeFigureOut">
              <a:rPr lang="nl-NL" smtClean="0"/>
              <a:t>23-1-2026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203325" y="703263"/>
            <a:ext cx="4695825" cy="3521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10248" y="4459526"/>
            <a:ext cx="5681980" cy="42248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8917422"/>
            <a:ext cx="3077739" cy="469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4023094" y="8917422"/>
            <a:ext cx="3077739" cy="4694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EC3B3-D65F-46C9-92C9-D108A0D755B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8026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EC3B3-D65F-46C9-92C9-D108A0D755BE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01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EC3B3-D65F-46C9-92C9-D108A0D755BE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238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348880"/>
            <a:ext cx="9143999" cy="2124236"/>
          </a:xfrm>
          <a:prstGeom prst="rect">
            <a:avLst/>
          </a:prstGeom>
        </p:spPr>
        <p:txBody>
          <a:bodyPr anchor="ctr"/>
          <a:lstStyle>
            <a:lvl1pPr marL="714375" indent="0">
              <a:buNone/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dirty="0" err="1"/>
              <a:t>Title</a:t>
            </a:r>
            <a:r>
              <a:rPr lang="nl-NL" dirty="0"/>
              <a:t> of </a:t>
            </a:r>
            <a:r>
              <a:rPr lang="nl-NL" dirty="0" err="1"/>
              <a:t>presentation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653136"/>
            <a:ext cx="4571999" cy="504056"/>
          </a:xfrm>
          <a:prstGeom prst="rect">
            <a:avLst/>
          </a:prstGeom>
        </p:spPr>
        <p:txBody>
          <a:bodyPr wrap="none" anchor="ctr"/>
          <a:lstStyle>
            <a:lvl1pPr marL="714375" indent="0">
              <a:buNone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sz="1600" b="1" dirty="0"/>
              <a:t>First N. </a:t>
            </a:r>
            <a:r>
              <a:rPr lang="nl-NL" sz="1600" b="1" dirty="0" err="1"/>
              <a:t>Sirname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0" y="4653136"/>
            <a:ext cx="4572000" cy="914400"/>
          </a:xfrm>
          <a:prstGeom prst="rect">
            <a:avLst/>
          </a:prstGeom>
        </p:spPr>
        <p:txBody>
          <a:bodyPr wrap="none" anchor="ctr"/>
          <a:lstStyle>
            <a:lvl1pPr marL="714375" indent="0">
              <a:buNone/>
              <a:defRPr sz="2000" b="0" i="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nl-NL" sz="1600" b="1" dirty="0"/>
              <a:t>University of </a:t>
            </a:r>
            <a:r>
              <a:rPr lang="nl-NL" sz="1600" b="1" dirty="0" err="1"/>
              <a:t>Place</a:t>
            </a:r>
            <a:r>
              <a:rPr lang="nl-NL" sz="1600" b="1" dirty="0"/>
              <a:t>, Country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1" y="5166717"/>
            <a:ext cx="4571999" cy="400819"/>
          </a:xfrm>
          <a:prstGeom prst="rect">
            <a:avLst/>
          </a:prstGeom>
        </p:spPr>
        <p:txBody>
          <a:bodyPr anchor="ctr"/>
          <a:lstStyle>
            <a:lvl1pPr marL="717550" indent="0">
              <a:buNone/>
              <a:defRPr sz="16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yourname@location.edu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4" hasCustomPrompt="1"/>
          </p:nvPr>
        </p:nvSpPr>
        <p:spPr>
          <a:xfrm>
            <a:off x="797674" y="2132856"/>
            <a:ext cx="5286494" cy="216024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000" b="1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Meeting, Place, Month, Year</a:t>
            </a:r>
          </a:p>
        </p:txBody>
      </p:sp>
    </p:spTree>
    <p:extLst>
      <p:ext uri="{BB962C8B-B14F-4D97-AF65-F5344CB8AC3E}">
        <p14:creationId xmlns:p14="http://schemas.microsoft.com/office/powerpoint/2010/main" val="2765115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299179" y="551304"/>
            <a:ext cx="8552656" cy="646834"/>
          </a:xfrm>
        </p:spPr>
        <p:txBody>
          <a:bodyPr>
            <a:noAutofit/>
          </a:bodyPr>
          <a:lstStyle>
            <a:lvl1pPr marL="714375" indent="0">
              <a:buNone/>
              <a:defRPr sz="4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4000" b="1">
                <a:solidFill>
                  <a:schemeClr val="bg1"/>
                </a:solidFill>
                <a:latin typeface="+mj-lt"/>
              </a:defRPr>
            </a:lvl2pPr>
            <a:lvl3pPr>
              <a:defRPr sz="4000" b="1">
                <a:solidFill>
                  <a:schemeClr val="bg1"/>
                </a:solidFill>
                <a:latin typeface="+mj-lt"/>
              </a:defRPr>
            </a:lvl3pPr>
            <a:lvl4pPr>
              <a:defRPr sz="4000" b="1">
                <a:solidFill>
                  <a:schemeClr val="bg1"/>
                </a:solidFill>
                <a:latin typeface="+mj-lt"/>
              </a:defRPr>
            </a:lvl4pPr>
            <a:lvl5pPr>
              <a:defRPr sz="40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noProof="0" dirty="0"/>
              <a:t>Insert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565095" y="256209"/>
            <a:ext cx="2286740" cy="2950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nl-NL"/>
              <a:t>Insert section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298450" y="1341438"/>
            <a:ext cx="8553385" cy="4751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980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8"/>
            <a:ext cx="7762875" cy="13112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105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53136"/>
            <a:ext cx="9143999" cy="9361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285750" indent="-285750" algn="ctr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nl-NL" sz="1600">
              <a:solidFill>
                <a:prstClr val="black"/>
              </a:solidFill>
            </a:endParaRP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0" y="2335237"/>
            <a:ext cx="9144000" cy="21559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9138" algn="l"/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55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79512" y="6453336"/>
            <a:ext cx="5022093" cy="342039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Ercoftac SIG55, NUM-SCAR, CWI, Jan. 22-23, 2026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srgbClr val="003399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Klik</a:t>
            </a:r>
            <a:r>
              <a:rPr lang="en-US" noProof="0" dirty="0"/>
              <a:t> </a:t>
            </a:r>
            <a:r>
              <a:rPr lang="en-US" noProof="0" dirty="0" err="1"/>
              <a:t>om</a:t>
            </a:r>
            <a:r>
              <a:rPr lang="en-US" noProof="0" dirty="0"/>
              <a:t> de </a:t>
            </a:r>
            <a:r>
              <a:rPr lang="en-US" noProof="0" dirty="0" err="1"/>
              <a:t>modelstijlen</a:t>
            </a:r>
            <a:r>
              <a:rPr lang="en-US" noProof="0" dirty="0"/>
              <a:t> </a:t>
            </a:r>
            <a:r>
              <a:rPr lang="en-US" noProof="0" dirty="0" err="1"/>
              <a:t>te</a:t>
            </a:r>
            <a:r>
              <a:rPr lang="en-US" noProof="0" dirty="0"/>
              <a:t> </a:t>
            </a:r>
            <a:r>
              <a:rPr lang="en-US" noProof="0" dirty="0" err="1"/>
              <a:t>bewerken</a:t>
            </a:r>
            <a:endParaRPr lang="en-US" noProof="0" dirty="0"/>
          </a:p>
          <a:p>
            <a:pPr lvl="1"/>
            <a:r>
              <a:rPr lang="en-US" noProof="0" dirty="0" err="1"/>
              <a:t>Tweede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2"/>
            <a:r>
              <a:rPr lang="en-US" noProof="0" dirty="0" err="1"/>
              <a:t>Derde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3"/>
            <a:r>
              <a:rPr lang="en-US" noProof="0" dirty="0" err="1"/>
              <a:t>Vierde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  <a:p>
            <a:pPr lvl="4"/>
            <a:r>
              <a:rPr lang="en-US" noProof="0" dirty="0" err="1"/>
              <a:t>Vijfde</a:t>
            </a:r>
            <a:r>
              <a:rPr lang="en-US" noProof="0" dirty="0"/>
              <a:t> </a:t>
            </a:r>
            <a:r>
              <a:rPr lang="en-US" noProof="0" dirty="0" err="1"/>
              <a:t>niveau</a:t>
            </a:r>
            <a:endParaRPr lang="en-US" noProof="0" dirty="0"/>
          </a:p>
        </p:txBody>
      </p:sp>
      <p:sp>
        <p:nvSpPr>
          <p:cNvPr id="17" name="Slide Number Placeholder 3"/>
          <p:cNvSpPr txBox="1">
            <a:spLocks/>
          </p:cNvSpPr>
          <p:nvPr userDrawn="1"/>
        </p:nvSpPr>
        <p:spPr>
          <a:xfrm>
            <a:off x="8736099" y="6453336"/>
            <a:ext cx="341784" cy="342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nl-NL"/>
            </a:defPPr>
            <a:lvl1pPr marL="0" algn="r" defTabSz="914400" rtl="0" eaLnBrk="1" latinLnBrk="0" hangingPunct="1">
              <a:defRPr sz="12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0D8194-95DA-4653-8E8B-22F21E080A63}" type="slidenum">
              <a:rPr lang="en-US" sz="900" smtClean="0">
                <a:solidFill>
                  <a:schemeClr val="tx2"/>
                </a:solidFill>
                <a:latin typeface="+mn-lt"/>
              </a:rPr>
              <a:pPr/>
              <a:t>‹#›</a:t>
            </a:fld>
            <a:endParaRPr lang="en-US" sz="140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6565095" y="256209"/>
            <a:ext cx="2286740" cy="29509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b">
            <a:no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en-US" sz="1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itel 1"/>
          <p:cNvSpPr txBox="1">
            <a:spLocks/>
          </p:cNvSpPr>
          <p:nvPr userDrawn="1"/>
        </p:nvSpPr>
        <p:spPr>
          <a:xfrm>
            <a:off x="299179" y="551305"/>
            <a:ext cx="8552656" cy="64544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719138" algn="l"/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4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algn="ctr"/>
            <a:r>
              <a:rPr lang="en-US" sz="3600" dirty="0" err="1" smtClean="0"/>
              <a:t>Supraconservative</a:t>
            </a:r>
            <a:r>
              <a:rPr lang="en-US" sz="3600" dirty="0" smtClean="0"/>
              <a:t> discretization methods for subsonic CFD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4653136"/>
            <a:ext cx="9143999" cy="504056"/>
          </a:xfrm>
        </p:spPr>
        <p:txBody>
          <a:bodyPr/>
          <a:lstStyle/>
          <a:p>
            <a:pPr marL="0" algn="ctr"/>
            <a:r>
              <a:rPr lang="en-US" dirty="0"/>
              <a:t>Arthur </a:t>
            </a:r>
            <a:r>
              <a:rPr lang="en-US" dirty="0" err="1"/>
              <a:t>Veldman</a:t>
            </a:r>
            <a:r>
              <a:rPr lang="en-US" dirty="0"/>
              <a:t> 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>
          <a:xfrm>
            <a:off x="207250" y="5213088"/>
            <a:ext cx="8936749" cy="340148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sz="1600" b="0" dirty="0"/>
              <a:t>  </a:t>
            </a:r>
            <a:r>
              <a:rPr lang="en-US" sz="1600" b="0" dirty="0" smtClean="0"/>
              <a:t>University of Groningen</a:t>
            </a:r>
            <a:endParaRPr lang="en-US" sz="1600" b="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90" y="5903384"/>
            <a:ext cx="2583522" cy="62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74B6704-E209-4FFB-AE45-6975C822D3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40" y="25760"/>
            <a:ext cx="2492540" cy="22578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112" y="5661248"/>
            <a:ext cx="2870368" cy="10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331735"/>
            <a:ext cx="8292087" cy="4797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3F407C-191D-4E4E-8014-5898C98C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71046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Evolution of discrete energy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46F5684-B3BC-4738-B06A-76E3FD8AFC4D}"/>
              </a:ext>
            </a:extLst>
          </p:cNvPr>
          <p:cNvSpPr txBox="1"/>
          <p:nvPr/>
        </p:nvSpPr>
        <p:spPr>
          <a:xfrm>
            <a:off x="539552" y="5927781"/>
            <a:ext cx="3824760" cy="525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b" anchorCtr="0">
            <a:no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AEPV, J. </a:t>
            </a:r>
            <a:r>
              <a:rPr lang="en-US" sz="1600" dirty="0" err="1">
                <a:solidFill>
                  <a:schemeClr val="tx1"/>
                </a:solidFill>
              </a:rPr>
              <a:t>Comput</a:t>
            </a:r>
            <a:r>
              <a:rPr lang="en-US" sz="1600" dirty="0">
                <a:solidFill>
                  <a:schemeClr val="tx1"/>
                </a:solidFill>
              </a:rPr>
              <a:t>. Phys. 398:108894 (2019</a:t>
            </a:r>
            <a:r>
              <a:rPr lang="en-US" sz="1600" dirty="0" smtClean="0">
                <a:solidFill>
                  <a:schemeClr val="tx1"/>
                </a:solidFill>
              </a:rPr>
              <a:t>); SIAM Review 63:756-779 (2021) </a:t>
            </a:r>
            <a:r>
              <a:rPr lang="en-US" sz="40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4" name="Oval 3"/>
          <p:cNvSpPr/>
          <p:nvPr/>
        </p:nvSpPr>
        <p:spPr>
          <a:xfrm>
            <a:off x="827584" y="4893476"/>
            <a:ext cx="1044116" cy="407732"/>
          </a:xfrm>
          <a:prstGeom prst="ellipse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en-GB" sz="10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827584" y="4389420"/>
            <a:ext cx="1044116" cy="407732"/>
          </a:xfrm>
          <a:prstGeom prst="ellipse">
            <a:avLst/>
          </a:prstGeom>
          <a:noFill/>
          <a:ln w="38100">
            <a:solidFill>
              <a:srgbClr val="0000F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en-GB" sz="1000" b="1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827584" y="3813356"/>
            <a:ext cx="1044116" cy="40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en-GB" sz="1000" b="1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581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84684"/>
            <a:ext cx="7762875" cy="540060"/>
          </a:xfrm>
        </p:spPr>
        <p:txBody>
          <a:bodyPr>
            <a:normAutofit fontScale="90000"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Freedom in mass flux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90" y="1484784"/>
            <a:ext cx="8035558" cy="441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5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02456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‘Convective’ summary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80" y="1232756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GB" sz="2000" b="1" dirty="0" smtClean="0">
                <a:solidFill>
                  <a:schemeClr val="tx1"/>
                </a:solidFill>
              </a:rPr>
              <a:t>Discrete equations with volume-consistent scaling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63" y="1988840"/>
            <a:ext cx="7579497" cy="334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9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710468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Non-interference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484784"/>
            <a:ext cx="7630616" cy="46805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t" anchorCtr="0">
            <a:noAutofit/>
          </a:bodyPr>
          <a:lstStyle/>
          <a:p>
            <a:pPr algn="l"/>
            <a:r>
              <a:rPr lang="en-GB" sz="2200" b="1" dirty="0" smtClean="0">
                <a:solidFill>
                  <a:schemeClr val="tx1"/>
                </a:solidFill>
              </a:rPr>
              <a:t>Each physical phenomenon has its own  ‘action’</a:t>
            </a:r>
          </a:p>
          <a:p>
            <a:pPr algn="l"/>
            <a:endParaRPr lang="en-GB" sz="22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200" i="1" dirty="0" smtClean="0">
                <a:solidFill>
                  <a:schemeClr val="tx1"/>
                </a:solidFill>
              </a:rPr>
              <a:t>Convection</a:t>
            </a:r>
            <a:r>
              <a:rPr lang="en-GB" sz="2000" dirty="0" smtClean="0">
                <a:solidFill>
                  <a:schemeClr val="tx1"/>
                </a:solidFill>
              </a:rPr>
              <a:t> moves ‘stuff’ from A to B; does not change anything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         - </a:t>
            </a:r>
            <a:r>
              <a:rPr lang="en-GB" dirty="0">
                <a:solidFill>
                  <a:schemeClr val="tx1"/>
                </a:solidFill>
              </a:rPr>
              <a:t>L</a:t>
            </a:r>
            <a:r>
              <a:rPr lang="en-GB" dirty="0" smtClean="0">
                <a:solidFill>
                  <a:schemeClr val="tx1"/>
                </a:solidFill>
              </a:rPr>
              <a:t>inear algebra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GB" dirty="0" smtClean="0">
                <a:solidFill>
                  <a:schemeClr val="tx1"/>
                </a:solidFill>
              </a:rPr>
              <a:t> eigenvalues purely imaginary = close to instability</a:t>
            </a:r>
          </a:p>
          <a:p>
            <a:pPr algn="l"/>
            <a:r>
              <a:rPr lang="en-GB" dirty="0" smtClean="0">
                <a:solidFill>
                  <a:schemeClr val="tx1"/>
                </a:solidFill>
              </a:rPr>
              <a:t>         - “Non-linear instability” is a misnomer </a:t>
            </a:r>
            <a:r>
              <a:rPr lang="en-GB" sz="1400" dirty="0" smtClean="0">
                <a:solidFill>
                  <a:schemeClr val="tx1"/>
                </a:solidFill>
              </a:rPr>
              <a:t>(Bryan also knew this in 1966)</a:t>
            </a:r>
          </a:p>
          <a:p>
            <a:pPr algn="l"/>
            <a:endParaRPr lang="en-GB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200" i="1" dirty="0" smtClean="0">
                <a:solidFill>
                  <a:schemeClr val="tx1"/>
                </a:solidFill>
              </a:rPr>
              <a:t>Pressure</a:t>
            </a:r>
            <a:r>
              <a:rPr lang="en-GB" sz="2000" i="1" dirty="0" smtClean="0">
                <a:solidFill>
                  <a:schemeClr val="tx1"/>
                </a:solidFill>
              </a:rPr>
              <a:t> </a:t>
            </a:r>
            <a:r>
              <a:rPr lang="en-GB" sz="2000" dirty="0" smtClean="0">
                <a:solidFill>
                  <a:schemeClr val="tx1"/>
                </a:solidFill>
              </a:rPr>
              <a:t>does work only by compression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1"/>
                </a:solidFill>
              </a:rPr>
              <a:t>For incompressible flow, only </a:t>
            </a:r>
            <a:r>
              <a:rPr lang="en-GB" sz="2200" i="1" dirty="0" smtClean="0">
                <a:solidFill>
                  <a:schemeClr val="tx1"/>
                </a:solidFill>
              </a:rPr>
              <a:t>viscosity</a:t>
            </a:r>
            <a:r>
              <a:rPr lang="en-GB" sz="2000" dirty="0" smtClean="0">
                <a:solidFill>
                  <a:schemeClr val="tx1"/>
                </a:solidFill>
              </a:rPr>
              <a:t> dissipates energy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200" i="1" dirty="0" smtClean="0">
                <a:solidFill>
                  <a:schemeClr val="tx1"/>
                </a:solidFill>
              </a:rPr>
              <a:t>Shock waves </a:t>
            </a:r>
            <a:r>
              <a:rPr lang="en-GB" sz="2000" dirty="0" smtClean="0">
                <a:solidFill>
                  <a:schemeClr val="tx1"/>
                </a:solidFill>
              </a:rPr>
              <a:t>also dissipate energy (compression, entropy, viscosity)</a:t>
            </a:r>
            <a:endParaRPr lang="en-GB" sz="2000" dirty="0">
              <a:solidFill>
                <a:schemeClr val="tx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tx1"/>
              </a:solidFill>
            </a:endParaRPr>
          </a:p>
          <a:p>
            <a:pPr algn="l"/>
            <a:r>
              <a:rPr lang="en-GB" sz="2200" dirty="0" smtClean="0">
                <a:solidFill>
                  <a:srgbClr val="FF0000"/>
                </a:solidFill>
              </a:rPr>
              <a:t>Principle of non-interference</a:t>
            </a:r>
          </a:p>
          <a:p>
            <a:pPr algn="l"/>
            <a:r>
              <a:rPr lang="en-GB" sz="2000" dirty="0" smtClean="0">
                <a:solidFill>
                  <a:schemeClr val="tx1"/>
                </a:solidFill>
              </a:rPr>
              <a:t>      Above properties should also hold after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306693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D2418-38F1-F533-E41C-57847D34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816932"/>
            <a:ext cx="7762875" cy="1311275"/>
          </a:xfrm>
        </p:spPr>
        <p:txBody>
          <a:bodyPr>
            <a:normAutofit/>
          </a:bodyPr>
          <a:lstStyle/>
          <a:p>
            <a:r>
              <a:rPr lang="en-US" dirty="0" err="1" smtClean="0"/>
              <a:t>Discretizations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5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38460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L</a:t>
            </a:r>
            <a:r>
              <a:rPr lang="en-GB" sz="3200" b="1" dirty="0" smtClean="0">
                <a:solidFill>
                  <a:schemeClr val="bg1"/>
                </a:solidFill>
              </a:rPr>
              <a:t>inear algebra and conservation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84"/>
            <a:ext cx="8172908" cy="428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8109"/>
          <a:stretch/>
        </p:blipFill>
        <p:spPr>
          <a:xfrm>
            <a:off x="395535" y="1412776"/>
            <a:ext cx="8435161" cy="46321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284105-E63E-8CB2-2454-AAF047F1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7446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Finite volume: collocated, unstructured 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6" y="1952836"/>
            <a:ext cx="2734072" cy="67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3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3846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FV: staggered, structured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74" y="1268760"/>
            <a:ext cx="7972926" cy="50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3846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Higher order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21" y="1340768"/>
            <a:ext cx="8304755" cy="49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D2418-38F1-F533-E41C-57847D34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780928"/>
            <a:ext cx="7762875" cy="13112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Simulations on coarse grids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0127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38459"/>
          </a:xfrm>
        </p:spPr>
        <p:txBody>
          <a:bodyPr>
            <a:normAutofit fontScale="90000"/>
          </a:bodyPr>
          <a:lstStyle/>
          <a:p>
            <a:r>
              <a:rPr lang="en-GB" sz="3600" b="1" dirty="0" smtClean="0">
                <a:solidFill>
                  <a:schemeClr val="bg1"/>
                </a:solidFill>
              </a:rPr>
              <a:t>Structure-preserving</a:t>
            </a:r>
            <a:endParaRPr lang="en-GB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349088"/>
              </p:ext>
            </p:extLst>
          </p:nvPr>
        </p:nvGraphicFramePr>
        <p:xfrm>
          <a:off x="431541" y="2778404"/>
          <a:ext cx="8280918" cy="21416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0306"/>
                <a:gridCol w="2760306"/>
                <a:gridCol w="2760306"/>
              </a:tblGrid>
              <a:tr h="470056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smtClean="0"/>
                        <a:t>Hamiltonian/Poisson</a:t>
                      </a:r>
                      <a:endParaRPr lang="en-GB" sz="2000" b="1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smtClean="0"/>
                        <a:t>De </a:t>
                      </a:r>
                      <a:r>
                        <a:rPr lang="en-GB" sz="2000" b="1" dirty="0" err="1" smtClean="0"/>
                        <a:t>Rham</a:t>
                      </a:r>
                      <a:r>
                        <a:rPr lang="en-GB" sz="2000" b="1" dirty="0" smtClean="0"/>
                        <a:t> complex</a:t>
                      </a:r>
                      <a:endParaRPr lang="en-GB" sz="20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smtClean="0"/>
                        <a:t>Invariants</a:t>
                      </a:r>
                      <a:endParaRPr lang="en-GB" sz="2000" b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0056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 systems &amp; control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aseline="0" dirty="0" smtClean="0"/>
                        <a:t> d</a:t>
                      </a:r>
                      <a:r>
                        <a:rPr lang="en-GB" dirty="0" smtClean="0"/>
                        <a:t>ifferential geometry</a:t>
                      </a:r>
                      <a:endParaRPr lang="en-GB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aseline="0" dirty="0" smtClean="0"/>
                        <a:t> conservation laws</a:t>
                      </a:r>
                      <a:endParaRPr lang="en-GB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70056">
                <a:tc>
                  <a:txBody>
                    <a:bodyPr/>
                    <a:lstStyle/>
                    <a:p>
                      <a:pPr algn="ctr"/>
                      <a:r>
                        <a:rPr lang="en-GB" baseline="0" dirty="0" smtClean="0"/>
                        <a:t> d</a:t>
                      </a:r>
                      <a:r>
                        <a:rPr lang="en-GB" dirty="0" smtClean="0"/>
                        <a:t>ynamical systems</a:t>
                      </a:r>
                      <a:endParaRPr lang="en-GB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aseline="0" dirty="0" smtClean="0"/>
                        <a:t> d</a:t>
                      </a:r>
                      <a:r>
                        <a:rPr lang="en-GB" dirty="0" smtClean="0"/>
                        <a:t>iscrete exterior calculus</a:t>
                      </a:r>
                      <a:endParaRPr lang="en-GB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aseline="0" dirty="0" smtClean="0"/>
                        <a:t> primary &amp; secondary</a:t>
                      </a:r>
                      <a:endParaRPr lang="en-GB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5028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 </a:t>
                      </a:r>
                      <a:r>
                        <a:rPr lang="en-GB" i="1" dirty="0" err="1" smtClean="0"/>
                        <a:t>symplectic</a:t>
                      </a:r>
                      <a:endParaRPr lang="en-GB" i="1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 </a:t>
                      </a:r>
                      <a:r>
                        <a:rPr lang="en-GB" i="1" dirty="0" smtClean="0"/>
                        <a:t>mimetic </a:t>
                      </a:r>
                      <a:endParaRPr lang="en-GB" i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 </a:t>
                      </a:r>
                      <a:r>
                        <a:rPr lang="en-GB" i="1" dirty="0" err="1" smtClean="0"/>
                        <a:t>supraconservative</a:t>
                      </a:r>
                      <a:endParaRPr lang="en-GB" i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5028">
                <a:tc>
                  <a:txBody>
                    <a:bodyPr/>
                    <a:lstStyle/>
                    <a:p>
                      <a:pPr algn="ctr"/>
                      <a:endParaRPr lang="en-GB" i="1" dirty="0"/>
                    </a:p>
                  </a:txBody>
                  <a:tcPr>
                    <a:lnL w="12700" cmpd="sng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dirty="0" smtClean="0"/>
                        <a:t> (more by </a:t>
                      </a:r>
                      <a:r>
                        <a:rPr lang="en-GB" i="1" dirty="0" err="1" smtClean="0"/>
                        <a:t>Artur</a:t>
                      </a:r>
                      <a:r>
                        <a:rPr lang="en-GB" i="1" dirty="0" smtClean="0"/>
                        <a:t> </a:t>
                      </a:r>
                      <a:r>
                        <a:rPr lang="en-GB" i="1" dirty="0" err="1" smtClean="0"/>
                        <a:t>Palha</a:t>
                      </a:r>
                      <a:r>
                        <a:rPr lang="en-GB" i="1" dirty="0" smtClean="0"/>
                        <a:t>)</a:t>
                      </a:r>
                      <a:endParaRPr lang="en-GB" i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i="1" smtClean="0"/>
                        <a:t>(several presentations)</a:t>
                      </a:r>
                      <a:endParaRPr lang="en-GB" i="1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1943708" y="1304764"/>
            <a:ext cx="1116124" cy="1340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99992" y="1301316"/>
            <a:ext cx="0" cy="13436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940153" y="1304764"/>
            <a:ext cx="1211145" cy="134022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63588" y="540922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94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74464"/>
          </a:xfrm>
        </p:spPr>
        <p:txBody>
          <a:bodyPr>
            <a:normAutofit/>
          </a:bodyPr>
          <a:lstStyle/>
          <a:p>
            <a:r>
              <a:rPr lang="en-GB" sz="3200" b="1" dirty="0" err="1" smtClean="0">
                <a:solidFill>
                  <a:schemeClr val="bg1"/>
                </a:solidFill>
              </a:rPr>
              <a:t>ConvDiff</a:t>
            </a:r>
            <a:r>
              <a:rPr lang="en-GB" sz="3200" b="1" dirty="0" smtClean="0">
                <a:solidFill>
                  <a:schemeClr val="bg1"/>
                </a:solidFill>
              </a:rPr>
              <a:t> - random exponential grids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40" y="1988840"/>
            <a:ext cx="4911520" cy="3683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540568" y="5657369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marL="719138" algn="l"/>
            <a:r>
              <a:rPr lang="en-GB" sz="4000" b="1" dirty="0" smtClean="0">
                <a:solidFill>
                  <a:schemeClr val="bg1"/>
                </a:solidFill>
              </a:rPr>
              <a:t>,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7544" y="5877272"/>
            <a:ext cx="77408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See </a:t>
            </a:r>
            <a:r>
              <a:rPr lang="en-GB" sz="1600" dirty="0" smtClean="0"/>
              <a:t>also: E</a:t>
            </a:r>
            <a:r>
              <a:rPr lang="en-GB" sz="1600" dirty="0"/>
              <a:t>. </a:t>
            </a:r>
            <a:r>
              <a:rPr lang="en-GB" sz="1600" dirty="0" err="1"/>
              <a:t>Dobelis</a:t>
            </a:r>
            <a:r>
              <a:rPr lang="en-GB" sz="1600" dirty="0"/>
              <a:t>, </a:t>
            </a:r>
            <a:r>
              <a:rPr lang="en-GB" sz="1600" dirty="0" smtClean="0"/>
              <a:t>A </a:t>
            </a:r>
            <a:r>
              <a:rPr lang="en-GB" sz="1600" dirty="0"/>
              <a:t>Comparison of </a:t>
            </a:r>
            <a:r>
              <a:rPr lang="en-GB" sz="1600" dirty="0" smtClean="0"/>
              <a:t>Discretization </a:t>
            </a:r>
            <a:r>
              <a:rPr lang="en-GB" sz="1600" dirty="0"/>
              <a:t>Methods on Coarse Non-Uniform </a:t>
            </a:r>
            <a:r>
              <a:rPr lang="en-GB" sz="1600" dirty="0" smtClean="0"/>
              <a:t>Grids, BSc </a:t>
            </a:r>
            <a:r>
              <a:rPr lang="en-GB" sz="1600" dirty="0"/>
              <a:t>thesis</a:t>
            </a:r>
            <a:r>
              <a:rPr lang="en-GB" sz="1600" dirty="0" smtClean="0"/>
              <a:t>, RUG, June2025 </a:t>
            </a:r>
            <a:endParaRPr lang="en-GB" sz="1600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0" t="28941" r="54260" b="28141"/>
          <a:stretch/>
        </p:blipFill>
        <p:spPr>
          <a:xfrm>
            <a:off x="329982" y="2240868"/>
            <a:ext cx="1433706" cy="1529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4" t="34246" r="11052" b="28141"/>
          <a:stretch/>
        </p:blipFill>
        <p:spPr>
          <a:xfrm>
            <a:off x="323528" y="4077072"/>
            <a:ext cx="1404156" cy="1427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1628800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marL="719138" algn="l"/>
            <a:endParaRPr lang="en-GB" sz="4000" b="1" dirty="0" smtClean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16" y="1376772"/>
            <a:ext cx="2906024" cy="6796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80" y="1275396"/>
            <a:ext cx="2064230" cy="15481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260" y="4243532"/>
            <a:ext cx="2064229" cy="15481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780928"/>
            <a:ext cx="2054461" cy="154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2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1853"/>
            <a:ext cx="7762875" cy="486887"/>
          </a:xfrm>
        </p:spPr>
        <p:txBody>
          <a:bodyPr>
            <a:no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Driven cavity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3548" y="147048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GB" sz="2000" i="1" dirty="0" smtClean="0">
                <a:solidFill>
                  <a:schemeClr val="tx1"/>
                </a:solidFill>
              </a:rPr>
              <a:t> </a:t>
            </a:r>
            <a:r>
              <a:rPr lang="en-GB" sz="2000" b="1" dirty="0" smtClean="0">
                <a:solidFill>
                  <a:schemeClr val="tx1"/>
                </a:solidFill>
              </a:rPr>
              <a:t>Driven cavity  Re=100  –  </a:t>
            </a:r>
            <a:r>
              <a:rPr lang="en-GB" sz="2000" b="1" dirty="0" err="1" smtClean="0">
                <a:solidFill>
                  <a:schemeClr val="tx1"/>
                </a:solidFill>
              </a:rPr>
              <a:t>centerline</a:t>
            </a:r>
            <a:r>
              <a:rPr lang="en-GB" sz="2000" b="1" dirty="0" smtClean="0">
                <a:solidFill>
                  <a:schemeClr val="tx1"/>
                </a:solidFill>
              </a:rPr>
              <a:t> velocities</a:t>
            </a:r>
          </a:p>
          <a:p>
            <a:pPr algn="l"/>
            <a:endParaRPr lang="en-GB" sz="2000" dirty="0">
              <a:solidFill>
                <a:schemeClr val="tx1"/>
              </a:solidFill>
            </a:endParaRPr>
          </a:p>
          <a:p>
            <a:pPr algn="l"/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chemeClr val="tx1"/>
                </a:solidFill>
              </a:rPr>
              <a:t>non-uniform grids </a:t>
            </a:r>
            <a:r>
              <a:rPr lang="en-GB" dirty="0" smtClean="0">
                <a:solidFill>
                  <a:srgbClr val="00B050"/>
                </a:solidFill>
              </a:rPr>
              <a:t>12x12</a:t>
            </a:r>
            <a:r>
              <a:rPr lang="en-GB" dirty="0" smtClean="0">
                <a:solidFill>
                  <a:schemeClr val="tx1"/>
                </a:solidFill>
              </a:rPr>
              <a:t>, </a:t>
            </a:r>
            <a:r>
              <a:rPr lang="en-GB" dirty="0" smtClean="0">
                <a:solidFill>
                  <a:srgbClr val="FF6BED"/>
                </a:solidFill>
              </a:rPr>
              <a:t>16x16,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dirty="0" smtClean="0">
                <a:solidFill>
                  <a:srgbClr val="0000FF"/>
                </a:solidFill>
              </a:rPr>
              <a:t>32x32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9" y="2582557"/>
            <a:ext cx="4016035" cy="3012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12" y="2600907"/>
            <a:ext cx="4032449" cy="30243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86" y="1316043"/>
            <a:ext cx="1857170" cy="13928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272" y="5625243"/>
            <a:ext cx="7118084" cy="650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GB" sz="2000" dirty="0" smtClean="0">
                <a:solidFill>
                  <a:schemeClr val="tx1"/>
                </a:solidFill>
              </a:rPr>
              <a:t>Skew-symmetric (             ) versus </a:t>
            </a:r>
            <a:r>
              <a:rPr lang="en-GB" sz="2000" dirty="0" err="1" smtClean="0">
                <a:solidFill>
                  <a:schemeClr val="tx1"/>
                </a:solidFill>
              </a:rPr>
              <a:t>Lagrangian</a:t>
            </a:r>
            <a:r>
              <a:rPr lang="en-GB" sz="2000" dirty="0" smtClean="0">
                <a:solidFill>
                  <a:schemeClr val="tx1"/>
                </a:solidFill>
              </a:rPr>
              <a:t> (            ) central discretization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591780" y="5985284"/>
            <a:ext cx="6840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57800" y="5985284"/>
            <a:ext cx="626368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25852" y="1772816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GB" dirty="0" smtClean="0">
                <a:solidFill>
                  <a:srgbClr val="00B050"/>
                </a:solidFill>
              </a:rPr>
              <a:t>12 x 12 grid</a:t>
            </a:r>
          </a:p>
        </p:txBody>
      </p:sp>
    </p:spTree>
    <p:extLst>
      <p:ext uri="{BB962C8B-B14F-4D97-AF65-F5344CB8AC3E}">
        <p14:creationId xmlns:p14="http://schemas.microsoft.com/office/powerpoint/2010/main" val="49562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B10589-AD0D-49B6-B3C9-DA6F646ED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2288"/>
            <a:ext cx="7762875" cy="65545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Delta wing: compressible flow 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3E4833F-7137-4103-9BA2-740F24394D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275874"/>
            <a:ext cx="3922204" cy="3552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EEDDFC3-2CA9-471A-BE35-1C7138706F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730970"/>
            <a:ext cx="3102443" cy="24405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C9B7B15-3CFE-4E0E-A2C5-3A7AFD393E2E}"/>
              </a:ext>
            </a:extLst>
          </p:cNvPr>
          <p:cNvSpPr txBox="1"/>
          <p:nvPr/>
        </p:nvSpPr>
        <p:spPr>
          <a:xfrm>
            <a:off x="377246" y="1448780"/>
            <a:ext cx="8443225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000" dirty="0">
                <a:solidFill>
                  <a:schemeClr val="tx1"/>
                </a:solidFill>
              </a:rPr>
              <a:t>Subsonic flow past delta wing at </a:t>
            </a:r>
            <a:r>
              <a:rPr lang="en-US" sz="2000" dirty="0" smtClean="0">
                <a:solidFill>
                  <a:schemeClr val="tx1"/>
                </a:solidFill>
              </a:rPr>
              <a:t>Re</a:t>
            </a:r>
            <a:r>
              <a:rPr lang="en-US" sz="2000" baseline="-25000" dirty="0" smtClean="0">
                <a:solidFill>
                  <a:schemeClr val="tx1"/>
                </a:solidFill>
              </a:rPr>
              <a:t>c</a:t>
            </a:r>
            <a:r>
              <a:rPr lang="en-US" sz="2000" dirty="0" smtClean="0">
                <a:solidFill>
                  <a:schemeClr val="tx1"/>
                </a:solidFill>
              </a:rPr>
              <a:t>=150,000 :  DNS vs. experiment</a:t>
            </a:r>
            <a:endParaRPr lang="en-US" sz="2000" dirty="0">
              <a:solidFill>
                <a:schemeClr val="tx1"/>
              </a:solidFill>
            </a:endParaRP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Natural laminar-turbulent transition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</a:rPr>
              <a:t>No artificial diffusion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5AEFF1F-15D0-4559-9E80-A0BE9BE5C5AF}"/>
              </a:ext>
            </a:extLst>
          </p:cNvPr>
          <p:cNvSpPr txBox="1"/>
          <p:nvPr/>
        </p:nvSpPr>
        <p:spPr>
          <a:xfrm>
            <a:off x="6012160" y="5301208"/>
            <a:ext cx="914400" cy="399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</a:rPr>
              <a:t>EXP transition</a:t>
            </a:r>
            <a:r>
              <a:rPr lang="en-US" sz="40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D16E3E1-E3A4-4D46-BBC1-5B41859ED89A}"/>
              </a:ext>
            </a:extLst>
          </p:cNvPr>
          <p:cNvSpPr txBox="1"/>
          <p:nvPr/>
        </p:nvSpPr>
        <p:spPr>
          <a:xfrm>
            <a:off x="8463216" y="5409220"/>
            <a:ext cx="1404156" cy="3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000" b="1" dirty="0">
                <a:solidFill>
                  <a:schemeClr val="tx1"/>
                </a:solidFill>
              </a:rPr>
              <a:t>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D45AE2FB-1755-460B-A021-C97100753D0C}"/>
              </a:ext>
            </a:extLst>
          </p:cNvPr>
          <p:cNvCxnSpPr>
            <a:cxnSpLocks/>
          </p:cNvCxnSpPr>
          <p:nvPr/>
        </p:nvCxnSpPr>
        <p:spPr>
          <a:xfrm flipV="1">
            <a:off x="6523567" y="5083548"/>
            <a:ext cx="0" cy="367790"/>
          </a:xfrm>
          <a:prstGeom prst="straightConnector1">
            <a:avLst/>
          </a:prstGeom>
          <a:ln w="381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="" xmlns:a16="http://schemas.microsoft.com/office/drawing/2014/main" id="{2A3140F3-D9F3-49A4-B528-BF5F9B52ABD0}"/>
              </a:ext>
            </a:extLst>
          </p:cNvPr>
          <p:cNvCxnSpPr>
            <a:cxnSpLocks/>
          </p:cNvCxnSpPr>
          <p:nvPr/>
        </p:nvCxnSpPr>
        <p:spPr>
          <a:xfrm flipH="1" flipV="1">
            <a:off x="8682555" y="5078240"/>
            <a:ext cx="9733" cy="367790"/>
          </a:xfrm>
          <a:prstGeom prst="straightConnector1">
            <a:avLst/>
          </a:prstGeom>
          <a:ln w="38100"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8CF2A0A-04B2-4D08-A637-DF9763B47A01}"/>
              </a:ext>
            </a:extLst>
          </p:cNvPr>
          <p:cNvSpPr txBox="1"/>
          <p:nvPr/>
        </p:nvSpPr>
        <p:spPr>
          <a:xfrm>
            <a:off x="6177025" y="2402981"/>
            <a:ext cx="2746253" cy="468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2000" i="1" dirty="0">
                <a:solidFill>
                  <a:schemeClr val="tx1"/>
                </a:solidFill>
              </a:rPr>
              <a:t>Turbulent kinetic energy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98AEE32-EAB9-4CAC-97BF-477FFD98F878}"/>
              </a:ext>
            </a:extLst>
          </p:cNvPr>
          <p:cNvSpPr txBox="1"/>
          <p:nvPr/>
        </p:nvSpPr>
        <p:spPr>
          <a:xfrm>
            <a:off x="539552" y="5805264"/>
            <a:ext cx="914400" cy="468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US" sz="1600" dirty="0">
                <a:solidFill>
                  <a:schemeClr val="tx1"/>
                </a:solidFill>
              </a:rPr>
              <a:t>W. </a:t>
            </a:r>
            <a:r>
              <a:rPr lang="en-US" sz="1600" dirty="0" err="1">
                <a:solidFill>
                  <a:schemeClr val="tx1"/>
                </a:solidFill>
              </a:rPr>
              <a:t>Rozema</a:t>
            </a:r>
            <a:r>
              <a:rPr lang="en-US" sz="1600" dirty="0">
                <a:solidFill>
                  <a:schemeClr val="tx1"/>
                </a:solidFill>
              </a:rPr>
              <a:t>, et al. J. </a:t>
            </a:r>
            <a:r>
              <a:rPr lang="en-US" sz="1600" dirty="0" err="1">
                <a:solidFill>
                  <a:schemeClr val="tx1"/>
                </a:solidFill>
              </a:rPr>
              <a:t>Comput</a:t>
            </a:r>
            <a:r>
              <a:rPr lang="en-US" sz="1600" dirty="0">
                <a:solidFill>
                  <a:schemeClr val="tx1"/>
                </a:solidFill>
              </a:rPr>
              <a:t>. Phys. 405:109182 (2020) </a:t>
            </a:r>
            <a:r>
              <a:rPr lang="en-US" sz="40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5840602"/>
            <a:ext cx="808490" cy="9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5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3846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Acoustics (Euler)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260" y="1434480"/>
            <a:ext cx="6927068" cy="11304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GB" sz="2000" b="1" dirty="0" smtClean="0">
                <a:solidFill>
                  <a:schemeClr val="tx1"/>
                </a:solidFill>
              </a:rPr>
              <a:t>Convection of isotropic vortex in uniform flow  -  Mach = 0.5</a:t>
            </a:r>
          </a:p>
          <a:p>
            <a:pPr algn="l"/>
            <a:endParaRPr lang="en-GB" sz="2000" b="1" i="1" dirty="0" smtClean="0">
              <a:solidFill>
                <a:schemeClr val="tx1"/>
              </a:solidFill>
            </a:endParaRPr>
          </a:p>
          <a:p>
            <a:r>
              <a:rPr lang="en-GB" sz="2000" dirty="0" smtClean="0">
                <a:solidFill>
                  <a:schemeClr val="tx1"/>
                </a:solidFill>
              </a:rPr>
              <a:t>Preserves kinetic energy and dispersion relation -  </a:t>
            </a:r>
            <a:r>
              <a:rPr lang="en-GB" sz="2000" dirty="0">
                <a:solidFill>
                  <a:schemeClr val="tx1"/>
                </a:solidFill>
              </a:rPr>
              <a:t>‘supra</a:t>
            </a:r>
            <a:r>
              <a:rPr lang="en-GB" sz="2000" baseline="30000" dirty="0">
                <a:solidFill>
                  <a:schemeClr val="tx1"/>
                </a:solidFill>
              </a:rPr>
              <a:t>2</a:t>
            </a:r>
            <a:r>
              <a:rPr lang="en-GB" sz="2000" dirty="0">
                <a:solidFill>
                  <a:schemeClr val="tx1"/>
                </a:solidFill>
              </a:rPr>
              <a:t>conservative’ </a:t>
            </a:r>
            <a:endParaRPr lang="en-GB" sz="2000" dirty="0" smtClean="0">
              <a:solidFill>
                <a:schemeClr val="tx1"/>
              </a:solidFill>
            </a:endParaRPr>
          </a:p>
          <a:p>
            <a:pPr algn="l"/>
            <a:endParaRPr lang="en-GB" sz="2000" dirty="0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376" y="5840602"/>
            <a:ext cx="808490" cy="9946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1659"/>
          <a:stretch/>
        </p:blipFill>
        <p:spPr>
          <a:xfrm>
            <a:off x="539552" y="2533983"/>
            <a:ext cx="8064896" cy="28032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791580" y="5337212"/>
            <a:ext cx="8062663" cy="434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GB" i="1" dirty="0" smtClean="0">
                <a:solidFill>
                  <a:schemeClr val="tx1"/>
                </a:solidFill>
              </a:rPr>
              <a:t>Standard non-symmetric discretization                   Skew-symmetric </a:t>
            </a:r>
            <a:r>
              <a:rPr lang="en-GB" i="1" dirty="0" err="1" smtClean="0">
                <a:solidFill>
                  <a:schemeClr val="tx1"/>
                </a:solidFill>
              </a:rPr>
              <a:t>discretization</a:t>
            </a:r>
            <a:r>
              <a:rPr lang="en-GB" b="1" i="1" dirty="0" err="1" smtClean="0">
                <a:solidFill>
                  <a:schemeClr val="bg1"/>
                </a:solidFill>
              </a:rPr>
              <a:t>m</a:t>
            </a:r>
            <a:r>
              <a:rPr lang="en-GB" b="1" i="1" dirty="0" smtClean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5556" y="5826968"/>
            <a:ext cx="6120680" cy="518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GB" sz="1600" dirty="0" smtClean="0">
                <a:solidFill>
                  <a:schemeClr val="tx1"/>
                </a:solidFill>
              </a:rPr>
              <a:t>J.C. </a:t>
            </a:r>
            <a:r>
              <a:rPr lang="en-GB" sz="1600" dirty="0" err="1" smtClean="0">
                <a:solidFill>
                  <a:schemeClr val="tx1"/>
                </a:solidFill>
              </a:rPr>
              <a:t>Kok</a:t>
            </a:r>
            <a:r>
              <a:rPr lang="en-GB" sz="1600" dirty="0" smtClean="0">
                <a:solidFill>
                  <a:schemeClr val="tx1"/>
                </a:solidFill>
              </a:rPr>
              <a:t>, J. </a:t>
            </a:r>
            <a:r>
              <a:rPr lang="en-GB" sz="1600" dirty="0" err="1" smtClean="0">
                <a:solidFill>
                  <a:schemeClr val="tx1"/>
                </a:solidFill>
              </a:rPr>
              <a:t>Comput</a:t>
            </a:r>
            <a:r>
              <a:rPr lang="en-GB" sz="1600" dirty="0" smtClean="0">
                <a:solidFill>
                  <a:schemeClr val="tx1"/>
                </a:solidFill>
              </a:rPr>
              <a:t>. Phys. 228:6811-6832 (2009) </a:t>
            </a:r>
          </a:p>
        </p:txBody>
      </p:sp>
    </p:spTree>
    <p:extLst>
      <p:ext uri="{BB962C8B-B14F-4D97-AF65-F5344CB8AC3E}">
        <p14:creationId xmlns:p14="http://schemas.microsoft.com/office/powerpoint/2010/main" val="368081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3846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Multiphase flow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1470484"/>
            <a:ext cx="9144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t" anchorCtr="0">
            <a:noAutofit/>
          </a:bodyPr>
          <a:lstStyle/>
          <a:p>
            <a:r>
              <a:rPr lang="en-GB" sz="2000" b="1" dirty="0" smtClean="0">
                <a:solidFill>
                  <a:schemeClr val="tx1"/>
                </a:solidFill>
              </a:rPr>
              <a:t>Instabilities at tips of breaking waves</a:t>
            </a:r>
          </a:p>
          <a:p>
            <a:endParaRPr lang="en-GB" sz="2000" b="1" dirty="0" smtClean="0">
              <a:solidFill>
                <a:schemeClr val="tx1"/>
              </a:solidFill>
            </a:endParaRPr>
          </a:p>
          <a:p>
            <a:r>
              <a:rPr lang="en-GB" sz="2000" dirty="0" smtClean="0">
                <a:solidFill>
                  <a:schemeClr val="tx1"/>
                </a:solidFill>
              </a:rPr>
              <a:t>Exchange </a:t>
            </a:r>
            <a:r>
              <a:rPr lang="en-GB" sz="2000" dirty="0">
                <a:solidFill>
                  <a:schemeClr val="tx1"/>
                </a:solidFill>
              </a:rPr>
              <a:t>b</a:t>
            </a:r>
            <a:r>
              <a:rPr lang="en-GB" sz="2000" dirty="0" smtClean="0">
                <a:solidFill>
                  <a:schemeClr val="tx1"/>
                </a:solidFill>
              </a:rPr>
              <a:t>etween kinetic, potential and capillary energy</a:t>
            </a:r>
          </a:p>
          <a:p>
            <a:endParaRPr lang="en-GB" sz="2000" dirty="0" smtClean="0">
              <a:solidFill>
                <a:schemeClr val="tx1"/>
              </a:solidFill>
            </a:endParaRPr>
          </a:p>
          <a:p>
            <a:endParaRPr lang="en-GB" sz="2000" dirty="0" smtClean="0">
              <a:solidFill>
                <a:schemeClr val="tx1"/>
              </a:solidFill>
            </a:endParaRPr>
          </a:p>
          <a:p>
            <a:endParaRPr lang="en-GB" sz="2000" b="1" dirty="0">
              <a:solidFill>
                <a:schemeClr val="tx1"/>
              </a:solidFill>
            </a:endParaRPr>
          </a:p>
          <a:p>
            <a:endParaRPr lang="en-GB" sz="2000" b="1" dirty="0" smtClean="0">
              <a:solidFill>
                <a:schemeClr val="tx1"/>
              </a:solidFill>
            </a:endParaRPr>
          </a:p>
          <a:p>
            <a:endParaRPr lang="en-GB" sz="2000" b="1" dirty="0">
              <a:solidFill>
                <a:schemeClr val="tx1"/>
              </a:solidFill>
            </a:endParaRPr>
          </a:p>
          <a:p>
            <a:endParaRPr lang="en-GB" sz="2000" b="1" dirty="0" smtClean="0">
              <a:solidFill>
                <a:schemeClr val="tx1"/>
              </a:solidFill>
            </a:endParaRPr>
          </a:p>
          <a:p>
            <a:r>
              <a:rPr lang="en-GB" sz="2000" b="1" dirty="0" smtClean="0">
                <a:solidFill>
                  <a:schemeClr val="tx1"/>
                </a:solidFill>
              </a:rPr>
              <a:t> </a:t>
            </a:r>
            <a:endParaRPr lang="en-GB" sz="2000" b="1" dirty="0">
              <a:solidFill>
                <a:schemeClr val="tx1"/>
              </a:solidFill>
            </a:endParaRPr>
          </a:p>
          <a:p>
            <a:endParaRPr lang="en-GB" sz="2000" b="1" dirty="0">
              <a:solidFill>
                <a:schemeClr val="tx1"/>
              </a:solidFill>
            </a:endParaRPr>
          </a:p>
          <a:p>
            <a:pPr algn="l"/>
            <a:endParaRPr lang="en-GB" sz="200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5337212"/>
            <a:ext cx="720080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n-GB" sz="1600" dirty="0" smtClean="0">
                <a:solidFill>
                  <a:schemeClr val="tx1"/>
                </a:solidFill>
              </a:rPr>
              <a:t>R.A. </a:t>
            </a:r>
            <a:r>
              <a:rPr lang="en-GB" sz="1600" dirty="0" err="1" smtClean="0">
                <a:solidFill>
                  <a:schemeClr val="tx1"/>
                </a:solidFill>
              </a:rPr>
              <a:t>Remmerswaal</a:t>
            </a:r>
            <a:r>
              <a:rPr lang="en-GB" sz="1600" dirty="0" smtClean="0">
                <a:solidFill>
                  <a:schemeClr val="tx1"/>
                </a:solidFill>
              </a:rPr>
              <a:t>, arXiv:2209.14934 (2022); PhD thesis, Univ. Groningen, 2023</a:t>
            </a:r>
            <a:r>
              <a:rPr lang="en-GB" sz="4000" dirty="0" smtClean="0">
                <a:solidFill>
                  <a:schemeClr val="bg1"/>
                </a:solidFill>
              </a:rPr>
              <a:t>l</a:t>
            </a:r>
          </a:p>
        </p:txBody>
      </p:sp>
      <p:pic>
        <p:nvPicPr>
          <p:cNvPr id="5" name="Picture 9" descr="marin">
            <a:extLst>
              <a:ext uri="{FF2B5EF4-FFF2-40B4-BE49-F238E27FC236}">
                <a16:creationId xmlns:a16="http://schemas.microsoft.com/office/drawing/2014/main" xmlns="" id="{1804070F-9490-8C72-0449-F242DB77F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567" y="6178722"/>
            <a:ext cx="1439580" cy="64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mFLOW_Greenwater_Medium_Impact_zoo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9692" y="2492896"/>
            <a:ext cx="5724636" cy="3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8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3846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Conclusions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9783" y="1343610"/>
            <a:ext cx="80288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200" b="1" dirty="0" err="1" smtClean="0">
                <a:latin typeface="+mj-lt"/>
              </a:rPr>
              <a:t>Supraconservative</a:t>
            </a:r>
            <a:r>
              <a:rPr lang="en-GB" sz="2200" b="1" dirty="0" smtClean="0">
                <a:latin typeface="+mj-lt"/>
              </a:rPr>
              <a:t> discretization of subsonic NS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latin typeface="+mj-lt"/>
              </a:rPr>
              <a:t>-  </a:t>
            </a:r>
            <a:r>
              <a:rPr lang="en-GB" sz="2000" dirty="0" smtClean="0">
                <a:latin typeface="+mj-lt"/>
              </a:rPr>
              <a:t>Discussion at discrete level, independent of analytical origin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latin typeface="+mj-lt"/>
              </a:rPr>
              <a:t>-  FV helps to reduce the ‘jungle’ of secondary-preserving </a:t>
            </a:r>
            <a:r>
              <a:rPr lang="en-GB" sz="2000" dirty="0" err="1" smtClean="0">
                <a:latin typeface="+mj-lt"/>
              </a:rPr>
              <a:t>discretizations</a:t>
            </a:r>
            <a:endParaRPr lang="en-GB" sz="2000" dirty="0" smtClean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GB" sz="2000" dirty="0" smtClean="0">
                <a:latin typeface="+mj-lt"/>
              </a:rPr>
              <a:t>-  Necessary </a:t>
            </a:r>
            <a:r>
              <a:rPr lang="en-GB" sz="2000" dirty="0">
                <a:latin typeface="+mj-lt"/>
              </a:rPr>
              <a:t>and sufficient </a:t>
            </a:r>
            <a:r>
              <a:rPr lang="en-GB" sz="2000" dirty="0" smtClean="0">
                <a:latin typeface="+mj-lt"/>
              </a:rPr>
              <a:t>conditions </a:t>
            </a:r>
            <a:r>
              <a:rPr lang="en-GB" sz="2000" dirty="0">
                <a:latin typeface="+mj-lt"/>
              </a:rPr>
              <a:t>for energy preservation </a:t>
            </a:r>
            <a:endParaRPr lang="en-GB" sz="2000" dirty="0" smtClean="0">
              <a:latin typeface="+mj-lt"/>
            </a:endParaRPr>
          </a:p>
          <a:p>
            <a:r>
              <a:rPr lang="en-GB" sz="1600" dirty="0" smtClean="0"/>
              <a:t>    - Discrete </a:t>
            </a:r>
            <a:r>
              <a:rPr lang="en-GB" sz="1600" dirty="0"/>
              <a:t>convection determines all other terms except diffusion</a:t>
            </a:r>
          </a:p>
          <a:p>
            <a:r>
              <a:rPr lang="en-GB" sz="1600" dirty="0" smtClean="0"/>
              <a:t>    - Mass </a:t>
            </a:r>
            <a:r>
              <a:rPr lang="en-GB" sz="1600" dirty="0"/>
              <a:t>fluxes arbitrary; momentum fluxes ½ - ½ interpolation 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latin typeface="+mj-lt"/>
              </a:rPr>
              <a:t>-  For incompressible flow, provably stable without artificial diffusion</a:t>
            </a:r>
          </a:p>
          <a:p>
            <a:pPr>
              <a:lnSpc>
                <a:spcPct val="150000"/>
              </a:lnSpc>
            </a:pPr>
            <a:r>
              <a:rPr lang="en-GB" sz="2000" dirty="0" smtClean="0">
                <a:latin typeface="+mj-lt"/>
              </a:rPr>
              <a:t>-  Forgiving </a:t>
            </a:r>
            <a:r>
              <a:rPr lang="en-GB" sz="2000" dirty="0">
                <a:latin typeface="+mj-lt"/>
              </a:rPr>
              <a:t>to irregular, coarse </a:t>
            </a:r>
            <a:r>
              <a:rPr lang="en-GB" sz="2000" dirty="0" smtClean="0">
                <a:latin typeface="+mj-lt"/>
              </a:rPr>
              <a:t>grids – more theory desired </a:t>
            </a:r>
          </a:p>
          <a:p>
            <a:pPr>
              <a:lnSpc>
                <a:spcPct val="150000"/>
              </a:lnSpc>
            </a:pPr>
            <a:endParaRPr lang="en-GB" sz="2000" dirty="0" smtClean="0">
              <a:latin typeface="+mj-lt"/>
            </a:endParaRPr>
          </a:p>
          <a:p>
            <a:pPr>
              <a:lnSpc>
                <a:spcPct val="150000"/>
              </a:lnSpc>
            </a:pPr>
            <a:endParaRPr lang="en-GB" sz="2000" dirty="0" smtClean="0">
              <a:latin typeface="+mj-lt"/>
            </a:endParaRPr>
          </a:p>
          <a:p>
            <a:endParaRPr lang="en-GB" sz="1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2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38460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Research themes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3528" y="1304764"/>
            <a:ext cx="8532948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GB" sz="300" b="1" i="1" dirty="0" smtClean="0">
              <a:latin typeface="+mj-lt"/>
            </a:endParaRPr>
          </a:p>
          <a:p>
            <a:r>
              <a:rPr lang="en-GB" sz="2000" dirty="0" smtClean="0"/>
              <a:t>-    How to combine this philosophy with </a:t>
            </a:r>
            <a:r>
              <a:rPr lang="en-GB" sz="2000" dirty="0"/>
              <a:t>turbulence </a:t>
            </a:r>
            <a:r>
              <a:rPr lang="en-GB" sz="2000" dirty="0" smtClean="0"/>
              <a:t>modelling?</a:t>
            </a:r>
          </a:p>
          <a:p>
            <a:r>
              <a:rPr lang="en-GB" sz="2000" dirty="0" smtClean="0">
                <a:latin typeface="Calibri" panose="020F0502020204030204" pitchFamily="34" charset="0"/>
              </a:rPr>
              <a:t>      </a:t>
            </a:r>
            <a:r>
              <a:rPr lang="en-GB" sz="1600" dirty="0" smtClean="0">
                <a:latin typeface="Calibri" panose="020F0502020204030204" pitchFamily="34" charset="0"/>
              </a:rPr>
              <a:t>More by Andrea Beck, Benjamin </a:t>
            </a:r>
            <a:r>
              <a:rPr lang="en-GB" sz="1600" dirty="0" err="1" smtClean="0">
                <a:latin typeface="Calibri" panose="020F0502020204030204" pitchFamily="34" charset="0"/>
              </a:rPr>
              <a:t>Sanderse</a:t>
            </a:r>
            <a:r>
              <a:rPr lang="en-GB" sz="1600" dirty="0" smtClean="0">
                <a:latin typeface="Calibri" panose="020F0502020204030204" pitchFamily="34" charset="0"/>
              </a:rPr>
              <a:t> and </a:t>
            </a:r>
            <a:r>
              <a:rPr lang="en-GB" sz="1600" dirty="0" err="1" smtClean="0">
                <a:latin typeface="Calibri" panose="020F0502020204030204" pitchFamily="34" charset="0"/>
              </a:rPr>
              <a:t>Roel</a:t>
            </a:r>
            <a:r>
              <a:rPr lang="en-GB" sz="1600" dirty="0" smtClean="0">
                <a:latin typeface="Calibri" panose="020F0502020204030204" pitchFamily="34" charset="0"/>
              </a:rPr>
              <a:t> Verstappen</a:t>
            </a:r>
            <a:endParaRPr lang="en-GB" sz="1600" dirty="0">
              <a:latin typeface="Calibri" panose="020F0502020204030204" pitchFamily="34" charset="0"/>
            </a:endParaRPr>
          </a:p>
          <a:p>
            <a:endParaRPr lang="en-GB" sz="1100" b="1" i="1" dirty="0" smtClean="0">
              <a:latin typeface="+mj-lt"/>
            </a:endParaRPr>
          </a:p>
          <a:p>
            <a:r>
              <a:rPr lang="en-GB" dirty="0" smtClean="0">
                <a:latin typeface="+mj-lt"/>
              </a:rPr>
              <a:t>-    </a:t>
            </a:r>
            <a:r>
              <a:rPr lang="en-GB" sz="2000" dirty="0" smtClean="0">
                <a:latin typeface="+mj-lt"/>
              </a:rPr>
              <a:t>How </a:t>
            </a:r>
            <a:r>
              <a:rPr lang="en-GB" sz="2000" dirty="0">
                <a:latin typeface="+mj-lt"/>
              </a:rPr>
              <a:t>to combine </a:t>
            </a:r>
            <a:r>
              <a:rPr lang="en-GB" sz="2000" dirty="0" smtClean="0">
                <a:latin typeface="+mj-lt"/>
              </a:rPr>
              <a:t>analysis with </a:t>
            </a:r>
            <a:r>
              <a:rPr lang="en-GB" sz="2000" dirty="0">
                <a:latin typeface="+mj-lt"/>
              </a:rPr>
              <a:t>(energy dissipating) shock waves</a:t>
            </a:r>
            <a:r>
              <a:rPr lang="en-GB" sz="2000" dirty="0" smtClean="0">
                <a:latin typeface="+mj-lt"/>
              </a:rPr>
              <a:t>?</a:t>
            </a:r>
            <a:r>
              <a:rPr lang="en-GB" sz="2000" dirty="0">
                <a:latin typeface="+mj-lt"/>
              </a:rPr>
              <a:t> </a:t>
            </a:r>
            <a:endParaRPr lang="en-GB" sz="2000" baseline="30000" dirty="0" smtClean="0">
              <a:latin typeface="+mj-lt"/>
            </a:endParaRPr>
          </a:p>
          <a:p>
            <a:r>
              <a:rPr lang="en-GB" sz="1600" dirty="0" smtClean="0">
                <a:latin typeface="Calibri" panose="020F0502020204030204" pitchFamily="34" charset="0"/>
              </a:rPr>
              <a:t>       More by Francesco Capuano, </a:t>
            </a:r>
            <a:r>
              <a:rPr lang="en-GB" sz="1600" dirty="0" err="1" smtClean="0">
                <a:latin typeface="Calibri" panose="020F0502020204030204" pitchFamily="34" charset="0"/>
              </a:rPr>
              <a:t>Gennaro</a:t>
            </a:r>
            <a:r>
              <a:rPr lang="en-GB" sz="1600" dirty="0" smtClean="0">
                <a:latin typeface="Calibri" panose="020F0502020204030204" pitchFamily="34" charset="0"/>
              </a:rPr>
              <a:t> Coppola and Sergio </a:t>
            </a:r>
            <a:r>
              <a:rPr lang="en-GB" sz="1600" dirty="0" err="1" smtClean="0">
                <a:latin typeface="Calibri" panose="020F0502020204030204" pitchFamily="34" charset="0"/>
              </a:rPr>
              <a:t>Pirozolli</a:t>
            </a:r>
            <a:endParaRPr lang="en-GB" sz="1600" dirty="0" smtClean="0">
              <a:latin typeface="Calibri" panose="020F0502020204030204" pitchFamily="34" charset="0"/>
            </a:endParaRPr>
          </a:p>
          <a:p>
            <a:endParaRPr lang="en-GB" sz="1050" dirty="0" smtClean="0">
              <a:latin typeface="+mj-lt"/>
            </a:endParaRPr>
          </a:p>
          <a:p>
            <a:r>
              <a:rPr lang="en-GB" dirty="0" smtClean="0">
                <a:latin typeface="+mj-lt"/>
              </a:rPr>
              <a:t>-    </a:t>
            </a:r>
            <a:r>
              <a:rPr lang="en-GB" sz="2000" dirty="0" smtClean="0">
                <a:latin typeface="+mj-lt"/>
              </a:rPr>
              <a:t>How to design higher-order variants for unstructured grids? </a:t>
            </a:r>
            <a:endParaRPr lang="en-GB" sz="2000" baseline="30000" dirty="0" smtClean="0">
              <a:latin typeface="+mj-lt"/>
            </a:endParaRPr>
          </a:p>
          <a:p>
            <a:r>
              <a:rPr lang="en-GB" sz="1400" dirty="0" smtClean="0">
                <a:latin typeface="Calibri" panose="020F0502020204030204" pitchFamily="34" charset="0"/>
              </a:rPr>
              <a:t>        </a:t>
            </a:r>
            <a:r>
              <a:rPr lang="en-GB" sz="1600" dirty="0" smtClean="0">
                <a:latin typeface="Calibri" panose="020F0502020204030204" pitchFamily="34" charset="0"/>
              </a:rPr>
              <a:t>More by </a:t>
            </a:r>
            <a:r>
              <a:rPr lang="en-GB" sz="1600" dirty="0">
                <a:latin typeface="Calibri" panose="020F0502020204030204" pitchFamily="34" charset="0"/>
              </a:rPr>
              <a:t>Oriol </a:t>
            </a:r>
            <a:r>
              <a:rPr lang="en-GB" sz="1600" dirty="0" err="1">
                <a:latin typeface="Calibri" panose="020F0502020204030204" pitchFamily="34" charset="0"/>
              </a:rPr>
              <a:t>Lehmkuhl</a:t>
            </a:r>
            <a:r>
              <a:rPr lang="en-GB" sz="1600" dirty="0">
                <a:latin typeface="Calibri" panose="020F0502020204030204" pitchFamily="34" charset="0"/>
              </a:rPr>
              <a:t> and Xavi </a:t>
            </a:r>
            <a:r>
              <a:rPr lang="en-GB" sz="1600" dirty="0" err="1">
                <a:latin typeface="Calibri" panose="020F0502020204030204" pitchFamily="34" charset="0"/>
              </a:rPr>
              <a:t>Trias</a:t>
            </a:r>
            <a:endParaRPr lang="en-GB" sz="1600" dirty="0">
              <a:latin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GB" baseline="30000" dirty="0" smtClean="0">
              <a:latin typeface="+mj-lt"/>
            </a:endParaRPr>
          </a:p>
          <a:p>
            <a:r>
              <a:rPr lang="en-GB" dirty="0" smtClean="0">
                <a:latin typeface="+mj-lt"/>
              </a:rPr>
              <a:t>-    </a:t>
            </a:r>
            <a:r>
              <a:rPr lang="en-GB" sz="2000" dirty="0" smtClean="0">
                <a:latin typeface="+mj-lt"/>
              </a:rPr>
              <a:t>How </a:t>
            </a:r>
            <a:r>
              <a:rPr lang="en-GB" sz="2000" dirty="0">
                <a:latin typeface="+mj-lt"/>
              </a:rPr>
              <a:t>to combine geometric flexibility of FEM </a:t>
            </a:r>
            <a:r>
              <a:rPr lang="en-GB" sz="2000" dirty="0" smtClean="0">
                <a:latin typeface="+mj-lt"/>
              </a:rPr>
              <a:t>with </a:t>
            </a:r>
            <a:r>
              <a:rPr lang="en-GB" sz="2000" dirty="0" err="1">
                <a:latin typeface="+mj-lt"/>
              </a:rPr>
              <a:t>supraconservation</a:t>
            </a:r>
            <a:r>
              <a:rPr lang="en-GB" sz="2000" dirty="0">
                <a:latin typeface="+mj-lt"/>
              </a:rPr>
              <a:t> of FVM</a:t>
            </a:r>
            <a:r>
              <a:rPr lang="en-GB" sz="2000" dirty="0" smtClean="0">
                <a:latin typeface="+mj-lt"/>
              </a:rPr>
              <a:t>? </a:t>
            </a:r>
            <a:endParaRPr lang="en-GB" sz="2000" baseline="30000" dirty="0" smtClean="0">
              <a:latin typeface="+mj-lt"/>
            </a:endParaRPr>
          </a:p>
          <a:p>
            <a:r>
              <a:rPr lang="en-GB" sz="1400" dirty="0" smtClean="0">
                <a:latin typeface="Calibri" panose="020F0502020204030204" pitchFamily="34" charset="0"/>
              </a:rPr>
              <a:t>        </a:t>
            </a:r>
            <a:r>
              <a:rPr lang="en-GB" sz="1600" dirty="0" smtClean="0">
                <a:latin typeface="Calibri" panose="020F0502020204030204" pitchFamily="34" charset="0"/>
              </a:rPr>
              <a:t>More by </a:t>
            </a:r>
            <a:r>
              <a:rPr lang="en-GB" sz="1600" dirty="0">
                <a:latin typeface="Calibri" panose="020F0502020204030204" pitchFamily="34" charset="0"/>
              </a:rPr>
              <a:t>Alessandro </a:t>
            </a:r>
            <a:r>
              <a:rPr lang="en-GB" sz="1600" dirty="0" smtClean="0">
                <a:latin typeface="Calibri" panose="020F0502020204030204" pitchFamily="34" charset="0"/>
              </a:rPr>
              <a:t>Colombo and </a:t>
            </a:r>
            <a:r>
              <a:rPr lang="en-GB" sz="1600" dirty="0" err="1" smtClean="0">
                <a:latin typeface="Calibri" panose="020F0502020204030204" pitchFamily="34" charset="0"/>
              </a:rPr>
              <a:t>Artur</a:t>
            </a:r>
            <a:r>
              <a:rPr lang="en-GB" sz="1600" dirty="0" smtClean="0">
                <a:latin typeface="Calibri" panose="020F0502020204030204" pitchFamily="34" charset="0"/>
              </a:rPr>
              <a:t> </a:t>
            </a:r>
            <a:r>
              <a:rPr lang="en-GB" sz="1600" dirty="0" err="1" smtClean="0">
                <a:latin typeface="Calibri" panose="020F0502020204030204" pitchFamily="34" charset="0"/>
              </a:rPr>
              <a:t>Palha</a:t>
            </a:r>
            <a:endParaRPr lang="en-GB" sz="1600" dirty="0">
              <a:latin typeface="Calibri" panose="020F0502020204030204" pitchFamily="34" charset="0"/>
            </a:endParaRPr>
          </a:p>
          <a:p>
            <a:endParaRPr lang="en-GB" sz="1100" dirty="0" smtClean="0">
              <a:latin typeface="+mj-lt"/>
            </a:endParaRPr>
          </a:p>
          <a:p>
            <a:pPr marL="342900" indent="-342900">
              <a:buFontTx/>
              <a:buChar char="-"/>
            </a:pPr>
            <a:r>
              <a:rPr lang="en-GB" sz="2000" dirty="0" smtClean="0">
                <a:latin typeface="+mj-lt"/>
              </a:rPr>
              <a:t>Which </a:t>
            </a:r>
            <a:r>
              <a:rPr lang="en-GB" sz="2000" dirty="0">
                <a:latin typeface="+mj-lt"/>
              </a:rPr>
              <a:t>secondary invariant is most suited for a given </a:t>
            </a:r>
            <a:r>
              <a:rPr lang="en-GB" sz="2000" dirty="0" smtClean="0">
                <a:latin typeface="+mj-lt"/>
              </a:rPr>
              <a:t>application </a:t>
            </a:r>
            <a:r>
              <a:rPr lang="en-GB" sz="2000" smtClean="0">
                <a:latin typeface="+mj-lt"/>
              </a:rPr>
              <a:t>on coarse </a:t>
            </a:r>
            <a:r>
              <a:rPr lang="en-GB" sz="2000" dirty="0" smtClean="0">
                <a:latin typeface="+mj-lt"/>
              </a:rPr>
              <a:t>grids, and can it be analysed in a similar way ?</a:t>
            </a:r>
            <a:endParaRPr lang="en-GB" sz="2000" dirty="0">
              <a:latin typeface="+mj-lt"/>
            </a:endParaRPr>
          </a:p>
          <a:p>
            <a:endParaRPr lang="en-GB" sz="1100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-    What </a:t>
            </a:r>
            <a:r>
              <a:rPr lang="en-GB" sz="2000" dirty="0">
                <a:latin typeface="+mj-lt"/>
              </a:rPr>
              <a:t>does this </a:t>
            </a:r>
            <a:r>
              <a:rPr lang="en-GB" sz="2000" dirty="0" smtClean="0">
                <a:latin typeface="+mj-lt"/>
              </a:rPr>
              <a:t>approach imply </a:t>
            </a:r>
            <a:r>
              <a:rPr lang="en-GB" sz="2000" dirty="0">
                <a:latin typeface="+mj-lt"/>
              </a:rPr>
              <a:t>for the Jacobian </a:t>
            </a:r>
            <a:r>
              <a:rPr lang="en-GB" sz="2000" dirty="0" smtClean="0">
                <a:latin typeface="+mj-lt"/>
              </a:rPr>
              <a:t>matrix (bifurcations)?</a:t>
            </a:r>
          </a:p>
          <a:p>
            <a:pPr marL="342900" indent="-342900">
              <a:buFontTx/>
              <a:buChar char="-"/>
            </a:pPr>
            <a:endParaRPr lang="en-GB" sz="1000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-    How to transfer new CFD approaches to industrial software?</a:t>
            </a:r>
          </a:p>
          <a:p>
            <a:r>
              <a:rPr lang="en-GB" sz="2000" dirty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     </a:t>
            </a:r>
            <a:r>
              <a:rPr lang="en-GB" sz="1400" dirty="0" smtClean="0">
                <a:latin typeface="Calibri" panose="020F0502020204030204" pitchFamily="34" charset="0"/>
              </a:rPr>
              <a:t>More </a:t>
            </a:r>
            <a:r>
              <a:rPr lang="en-GB" sz="1400" dirty="0">
                <a:latin typeface="Calibri" panose="020F0502020204030204" pitchFamily="34" charset="0"/>
              </a:rPr>
              <a:t>by </a:t>
            </a:r>
            <a:r>
              <a:rPr lang="en-GB" sz="1400" dirty="0" smtClean="0">
                <a:latin typeface="Calibri" panose="020F0502020204030204" pitchFamily="34" charset="0"/>
              </a:rPr>
              <a:t>Pedro Costa, Ed </a:t>
            </a:r>
            <a:r>
              <a:rPr lang="en-GB" sz="1400" dirty="0" err="1" smtClean="0">
                <a:latin typeface="Calibri" panose="020F0502020204030204" pitchFamily="34" charset="0"/>
              </a:rPr>
              <a:t>Komen</a:t>
            </a:r>
            <a:r>
              <a:rPr lang="en-GB" sz="1400" dirty="0" smtClean="0">
                <a:latin typeface="Calibri" panose="020F0502020204030204" pitchFamily="34" charset="0"/>
              </a:rPr>
              <a:t>, Henrik </a:t>
            </a:r>
            <a:r>
              <a:rPr lang="en-GB" sz="1400" dirty="0" err="1" smtClean="0">
                <a:latin typeface="Calibri" panose="020F0502020204030204" pitchFamily="34" charset="0"/>
              </a:rPr>
              <a:t>Ranocha</a:t>
            </a:r>
            <a:r>
              <a:rPr lang="en-GB" sz="1400" dirty="0" smtClean="0">
                <a:latin typeface="Calibri" panose="020F0502020204030204" pitchFamily="34" charset="0"/>
              </a:rPr>
              <a:t> and </a:t>
            </a:r>
            <a:r>
              <a:rPr lang="en-GB" sz="1400" dirty="0" err="1" smtClean="0">
                <a:latin typeface="Calibri" panose="020F0502020204030204" pitchFamily="34" charset="0"/>
              </a:rPr>
              <a:t>Francesc</a:t>
            </a:r>
            <a:r>
              <a:rPr lang="en-GB" sz="1400" dirty="0" smtClean="0">
                <a:latin typeface="Calibri" panose="020F0502020204030204" pitchFamily="34" charset="0"/>
              </a:rPr>
              <a:t> </a:t>
            </a:r>
            <a:r>
              <a:rPr lang="en-GB" sz="1400" dirty="0" err="1" smtClean="0">
                <a:latin typeface="Calibri" panose="020F0502020204030204" pitchFamily="34" charset="0"/>
              </a:rPr>
              <a:t>Verdugo</a:t>
            </a:r>
            <a:endParaRPr lang="en-GB" sz="1400" dirty="0">
              <a:latin typeface="Calibri" panose="020F0502020204030204" pitchFamily="34" charset="0"/>
            </a:endParaRPr>
          </a:p>
          <a:p>
            <a:endParaRPr lang="en-GB" sz="1400" dirty="0" smtClean="0">
              <a:latin typeface="Calibri" panose="020F0502020204030204" pitchFamily="34" charset="0"/>
            </a:endParaRPr>
          </a:p>
          <a:p>
            <a:pPr marL="342900" indent="-342900">
              <a:buAutoNum type="arabicParenR"/>
            </a:pPr>
            <a:endParaRPr lang="en-GB" sz="14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9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74464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Invariants &amp; accuracy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9572" y="1582918"/>
            <a:ext cx="74528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i="1" dirty="0" smtClean="0"/>
              <a:t>Problem:</a:t>
            </a:r>
            <a:r>
              <a:rPr lang="en-GB" b="1" dirty="0" smtClean="0"/>
              <a:t> </a:t>
            </a:r>
            <a:r>
              <a:rPr lang="en-GB" dirty="0"/>
              <a:t>For many industrial flow problems computers are still too </a:t>
            </a:r>
            <a:r>
              <a:rPr lang="en-GB" dirty="0" smtClean="0"/>
              <a:t>slow</a:t>
            </a:r>
            <a:endParaRPr lang="en-GB" dirty="0"/>
          </a:p>
          <a:p>
            <a:endParaRPr lang="en-GB" dirty="0"/>
          </a:p>
          <a:p>
            <a:r>
              <a:rPr lang="en-GB" b="1" i="1" dirty="0" smtClean="0"/>
              <a:t>Challenge:</a:t>
            </a:r>
            <a:r>
              <a:rPr lang="en-GB" b="1" dirty="0" smtClean="0"/>
              <a:t> </a:t>
            </a:r>
            <a:r>
              <a:rPr lang="en-GB" dirty="0"/>
              <a:t>Get more accuracy from affordable, coarse </a:t>
            </a:r>
            <a:r>
              <a:rPr lang="en-GB" dirty="0" smtClean="0"/>
              <a:t>grids </a:t>
            </a:r>
            <a:r>
              <a:rPr lang="en-GB" sz="1400" dirty="0" smtClean="0"/>
              <a:t>(no theory known)</a:t>
            </a:r>
            <a:endParaRPr lang="en-GB" sz="1400" dirty="0"/>
          </a:p>
          <a:p>
            <a:endParaRPr lang="en-GB" dirty="0"/>
          </a:p>
          <a:p>
            <a:r>
              <a:rPr lang="en-GB" b="1" i="1" dirty="0" smtClean="0"/>
              <a:t>Observation:</a:t>
            </a:r>
            <a:r>
              <a:rPr lang="en-GB" i="1" dirty="0" smtClean="0"/>
              <a:t> </a:t>
            </a:r>
            <a:r>
              <a:rPr lang="en-GB" dirty="0"/>
              <a:t>Preserving </a:t>
            </a:r>
            <a:r>
              <a:rPr lang="en-GB" dirty="0" smtClean="0"/>
              <a:t>(primary &amp; secondary) invariants </a:t>
            </a:r>
            <a:r>
              <a:rPr lang="en-GB" dirty="0"/>
              <a:t>can </a:t>
            </a:r>
            <a:r>
              <a:rPr lang="en-GB" dirty="0" smtClean="0"/>
              <a:t>help: 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       - energy-preserving methods for long-term weather prediction (1960s)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      - finite-volume methods for shock waves (1970s - 1980s)</a:t>
            </a:r>
            <a:endParaRPr lang="en-GB" dirty="0"/>
          </a:p>
          <a:p>
            <a:endParaRPr lang="en-GB" dirty="0"/>
          </a:p>
          <a:p>
            <a:r>
              <a:rPr lang="en-GB" b="1" i="1" dirty="0" smtClean="0"/>
              <a:t>Goal:</a:t>
            </a:r>
            <a:r>
              <a:rPr lang="en-GB" i="1" dirty="0" smtClean="0"/>
              <a:t> </a:t>
            </a:r>
            <a:r>
              <a:rPr lang="en-GB" dirty="0"/>
              <a:t>Preserve some of the </a:t>
            </a:r>
            <a:r>
              <a:rPr lang="en-GB" dirty="0" smtClean="0"/>
              <a:t>invariants after </a:t>
            </a:r>
            <a:r>
              <a:rPr lang="en-GB" dirty="0"/>
              <a:t>discretization  </a:t>
            </a:r>
            <a:endParaRPr lang="en-GB" dirty="0" smtClean="0"/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        </a:t>
            </a:r>
            <a:r>
              <a:rPr lang="en-GB" dirty="0" smtClean="0"/>
              <a:t> (supra)conservative methods</a:t>
            </a:r>
            <a:endParaRPr lang="en-GB" dirty="0"/>
          </a:p>
          <a:p>
            <a:endParaRPr lang="en-GB" dirty="0"/>
          </a:p>
          <a:p>
            <a:r>
              <a:rPr lang="en-GB" b="1" i="1" dirty="0" smtClean="0"/>
              <a:t>Application:</a:t>
            </a:r>
            <a:r>
              <a:rPr lang="en-GB" b="1" dirty="0" smtClean="0"/>
              <a:t> </a:t>
            </a:r>
            <a:r>
              <a:rPr lang="en-GB" dirty="0"/>
              <a:t>Physical </a:t>
            </a:r>
            <a:r>
              <a:rPr lang="en-GB" dirty="0" smtClean="0"/>
              <a:t>flow disturbances and instabilities: </a:t>
            </a:r>
          </a:p>
          <a:p>
            <a:r>
              <a:rPr lang="en-GB" dirty="0"/>
              <a:t> </a:t>
            </a:r>
            <a:r>
              <a:rPr lang="en-GB" dirty="0" smtClean="0"/>
              <a:t>       e.g. turbulent flow, acoustics, breaking waves, … </a:t>
            </a:r>
            <a:endParaRPr lang="en-GB" dirty="0"/>
          </a:p>
          <a:p>
            <a:endParaRPr lang="en-GB" dirty="0"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16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38459"/>
          </a:xfrm>
        </p:spPr>
        <p:txBody>
          <a:bodyPr>
            <a:normAutofit fontScale="90000"/>
          </a:bodyPr>
          <a:lstStyle/>
          <a:p>
            <a:r>
              <a:rPr lang="en-GB" sz="3600" b="1" dirty="0" err="1" smtClean="0">
                <a:solidFill>
                  <a:schemeClr val="bg1"/>
                </a:solidFill>
              </a:rPr>
              <a:t>Supraconservative</a:t>
            </a:r>
            <a:r>
              <a:rPr lang="en-GB" sz="3600" b="1" dirty="0" smtClean="0">
                <a:solidFill>
                  <a:schemeClr val="bg1"/>
                </a:solidFill>
              </a:rPr>
              <a:t> </a:t>
            </a:r>
            <a:r>
              <a:rPr lang="en-GB" sz="3600" b="1" dirty="0">
                <a:solidFill>
                  <a:schemeClr val="bg1"/>
                </a:solidFill>
              </a:rPr>
              <a:t>c</a:t>
            </a:r>
            <a:r>
              <a:rPr lang="en-GB" sz="3600" b="1" dirty="0" smtClean="0">
                <a:solidFill>
                  <a:schemeClr val="bg1"/>
                </a:solidFill>
              </a:rPr>
              <a:t>hoices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136" y="1244950"/>
            <a:ext cx="8881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Application</a:t>
            </a:r>
            <a:endParaRPr lang="en-GB" sz="2000" b="1" dirty="0"/>
          </a:p>
          <a:p>
            <a:r>
              <a:rPr lang="en-GB" sz="2000" b="1" i="1" dirty="0"/>
              <a:t> </a:t>
            </a:r>
            <a:r>
              <a:rPr lang="en-GB" sz="2000" i="1" dirty="0"/>
              <a:t>incompressible / compressible (shock waves) / multiphase / shallow-water / 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355600" y="2012647"/>
            <a:ext cx="8608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Invariants?</a:t>
            </a:r>
          </a:p>
          <a:p>
            <a:r>
              <a:rPr lang="en-GB" b="1" dirty="0"/>
              <a:t> </a:t>
            </a:r>
            <a:r>
              <a:rPr lang="en-GB" dirty="0"/>
              <a:t>mass, (linear / angular) momentum, (kinetic + internal = total) energy,  helicity, </a:t>
            </a:r>
          </a:p>
          <a:p>
            <a:r>
              <a:rPr lang="en-GB" dirty="0"/>
              <a:t> circulation (Kelvin), pressure equilibrium, dispersion relation, time reversibility, …</a:t>
            </a:r>
          </a:p>
          <a:p>
            <a:r>
              <a:rPr lang="en-GB" dirty="0"/>
              <a:t> 2D: integrals of vorticity (</a:t>
            </a:r>
            <a:r>
              <a:rPr lang="en-GB" dirty="0" err="1"/>
              <a:t>enstrophy</a:t>
            </a:r>
            <a:r>
              <a:rPr lang="en-GB" dirty="0"/>
              <a:t>, …)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092" y="3250721"/>
            <a:ext cx="8753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Basic variables?</a:t>
            </a:r>
          </a:p>
          <a:p>
            <a:r>
              <a:rPr lang="en-GB" b="1" dirty="0"/>
              <a:t> </a:t>
            </a:r>
            <a:r>
              <a:rPr lang="en-GB" dirty="0"/>
              <a:t>primitive variables / </a:t>
            </a:r>
            <a:r>
              <a:rPr lang="en-GB" dirty="0" err="1"/>
              <a:t>streamfunction</a:t>
            </a:r>
            <a:r>
              <a:rPr lang="en-GB" dirty="0"/>
              <a:t>-vorticity / velocity-vorticity / √</a:t>
            </a:r>
            <a:r>
              <a:rPr lang="el-GR" dirty="0"/>
              <a:t>ρ</a:t>
            </a:r>
            <a:r>
              <a:rPr lang="en-GB" dirty="0"/>
              <a:t>-</a:t>
            </a:r>
            <a:r>
              <a:rPr lang="en-GB" dirty="0" err="1"/>
              <a:t>var</a:t>
            </a:r>
            <a:r>
              <a:rPr lang="en-GB" baseline="30000" dirty="0" err="1"/>
              <a:t>s</a:t>
            </a:r>
            <a:r>
              <a:rPr lang="en-GB" baseline="30000" dirty="0"/>
              <a:t> </a:t>
            </a:r>
            <a:r>
              <a:rPr lang="en-GB" dirty="0"/>
              <a:t> / entropy </a:t>
            </a:r>
            <a:r>
              <a:rPr lang="en-GB" dirty="0" err="1"/>
              <a:t>var</a:t>
            </a:r>
            <a:r>
              <a:rPr lang="en-GB" baseline="30000" dirty="0" err="1"/>
              <a:t>s</a:t>
            </a:r>
            <a:r>
              <a:rPr lang="en-GB" baseline="30000" dirty="0"/>
              <a:t> </a:t>
            </a:r>
            <a:r>
              <a:rPr lang="en-GB" dirty="0"/>
              <a:t>/ … </a:t>
            </a:r>
          </a:p>
        </p:txBody>
      </p:sp>
      <p:sp>
        <p:nvSpPr>
          <p:cNvPr id="8" name="Rectangle 7"/>
          <p:cNvSpPr/>
          <p:nvPr/>
        </p:nvSpPr>
        <p:spPr>
          <a:xfrm>
            <a:off x="355023" y="3970801"/>
            <a:ext cx="87894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Analytical form?</a:t>
            </a:r>
          </a:p>
          <a:p>
            <a:r>
              <a:rPr lang="en-GB" dirty="0" smtClean="0"/>
              <a:t> </a:t>
            </a:r>
            <a:r>
              <a:rPr lang="en-GB" dirty="0" err="1" smtClean="0"/>
              <a:t>advective</a:t>
            </a:r>
            <a:r>
              <a:rPr lang="en-GB" dirty="0" smtClean="0"/>
              <a:t> / conservative / rotational / split forms / Jacobians / Hamiltonian / </a:t>
            </a:r>
            <a:r>
              <a:rPr lang="en-GB" dirty="0" err="1" smtClean="0"/>
              <a:t>variational</a:t>
            </a:r>
            <a:r>
              <a:rPr lang="en-GB" dirty="0" smtClean="0"/>
              <a:t> / … 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5536" y="5481228"/>
            <a:ext cx="8604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Discretization method?</a:t>
            </a:r>
          </a:p>
          <a:p>
            <a:r>
              <a:rPr lang="en-GB" b="1" dirty="0"/>
              <a:t> </a:t>
            </a:r>
            <a:r>
              <a:rPr lang="en-GB" dirty="0"/>
              <a:t>finite-differences / -elements / -volumes, </a:t>
            </a:r>
            <a:r>
              <a:rPr lang="en-GB" dirty="0" smtClean="0"/>
              <a:t>spectral, </a:t>
            </a:r>
            <a:r>
              <a:rPr lang="en-GB" dirty="0"/>
              <a:t>compact, mimetic, </a:t>
            </a:r>
            <a:r>
              <a:rPr lang="en-GB" dirty="0" smtClean="0"/>
              <a:t>LB/SPH/…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359532" y="4725144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Computational grid?</a:t>
            </a:r>
          </a:p>
          <a:p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dirty="0"/>
              <a:t>collocated / staggered, (non)uniform / curvilinear / </a:t>
            </a:r>
            <a:r>
              <a:rPr lang="en-GB" dirty="0" smtClean="0"/>
              <a:t>unstructured, particles,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726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86" y="1484784"/>
            <a:ext cx="8406182" cy="4617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663" y="476251"/>
            <a:ext cx="7762875" cy="720501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Some secondary-preservation pioneers </a:t>
            </a:r>
            <a:endParaRPr lang="en-GB" sz="3200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286" y="2420888"/>
            <a:ext cx="8406182" cy="252028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 w="25400"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en-GB" sz="1000" b="1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543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4D2418-38F1-F533-E41C-57847D34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636912"/>
            <a:ext cx="7762875" cy="1311275"/>
          </a:xfrm>
        </p:spPr>
        <p:txBody>
          <a:bodyPr>
            <a:noAutofit/>
          </a:bodyPr>
          <a:lstStyle/>
          <a:p>
            <a:r>
              <a:rPr lang="en-US" sz="2800" dirty="0" smtClean="0"/>
              <a:t>How to order this ‘jungle’ of approaches?</a:t>
            </a:r>
            <a:br>
              <a:rPr lang="en-US" sz="2800" dirty="0" smtClean="0"/>
            </a:br>
            <a:r>
              <a:rPr lang="en-US" sz="2800" dirty="0" smtClean="0"/>
              <a:t>  </a:t>
            </a:r>
            <a:br>
              <a:rPr lang="en-US" sz="2800" dirty="0" smtClean="0"/>
            </a:br>
            <a:r>
              <a:rPr lang="en-US" sz="3200" dirty="0" smtClean="0"/>
              <a:t>Go discrete !</a:t>
            </a:r>
            <a:br>
              <a:rPr lang="en-US" sz="32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Example:</a:t>
            </a:r>
            <a:r>
              <a:rPr lang="en-US" sz="2800" dirty="0" smtClean="0"/>
              <a:t>  Preservation of energy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287524" y="404664"/>
            <a:ext cx="8568952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noAutofit/>
          </a:bodyPr>
          <a:lstStyle/>
          <a:p>
            <a:pPr marL="719138" algn="ctr"/>
            <a:r>
              <a:rPr lang="en-GB" sz="3200" b="1" dirty="0" smtClean="0">
                <a:solidFill>
                  <a:schemeClr val="bg1"/>
                </a:solidFill>
              </a:rPr>
              <a:t>‘Ansatz’</a:t>
            </a:r>
          </a:p>
        </p:txBody>
      </p:sp>
    </p:spTree>
    <p:extLst>
      <p:ext uri="{BB962C8B-B14F-4D97-AF65-F5344CB8AC3E}">
        <p14:creationId xmlns:p14="http://schemas.microsoft.com/office/powerpoint/2010/main" val="49589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4644"/>
            <a:ext cx="7762875" cy="1311275"/>
          </a:xfrm>
        </p:spPr>
        <p:txBody>
          <a:bodyPr>
            <a:normAutofit/>
          </a:bodyPr>
          <a:lstStyle/>
          <a:p>
            <a:r>
              <a:rPr lang="en-GB" sz="3200" b="1" dirty="0" smtClean="0">
                <a:solidFill>
                  <a:schemeClr val="bg1"/>
                </a:solidFill>
              </a:rPr>
              <a:t>Conservation</a:t>
            </a:r>
            <a:endParaRPr lang="en-GB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8" y="1304765"/>
            <a:ext cx="8244916" cy="50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7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0FF674-D3A4-4768-A794-7A931F7D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2289"/>
            <a:ext cx="7762875" cy="67446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Discrete equations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80" y="1542385"/>
            <a:ext cx="7776864" cy="45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0C7FAE0-A2B2-D8D2-029B-5244C0E4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1" y="1526468"/>
            <a:ext cx="8596375" cy="4149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12676"/>
            <a:ext cx="8496944" cy="69794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Conservation of energy</a:t>
            </a:r>
            <a:endParaRPr lang="nl-NL" sz="32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040BD73A-EBE7-4E82-A4BC-F8BB7DF1FD4F}"/>
              </a:ext>
            </a:extLst>
          </p:cNvPr>
          <p:cNvSpPr/>
          <p:nvPr/>
        </p:nvSpPr>
        <p:spPr>
          <a:xfrm>
            <a:off x="1907704" y="3320988"/>
            <a:ext cx="3456384" cy="152646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en-US" sz="1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8484524B-EF0A-41F0-A9F3-157F9E4DBCDD}"/>
              </a:ext>
            </a:extLst>
          </p:cNvPr>
          <p:cNvSpPr/>
          <p:nvPr/>
        </p:nvSpPr>
        <p:spPr>
          <a:xfrm>
            <a:off x="6547508" y="3284984"/>
            <a:ext cx="2308968" cy="1526468"/>
          </a:xfrm>
          <a:prstGeom prst="ellipse">
            <a:avLst/>
          </a:prstGeom>
          <a:noFill/>
          <a:ln w="63500">
            <a:solidFill>
              <a:srgbClr val="0000FF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en-US" sz="1000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EBA2648D-491A-4055-8329-E37444EDD8ED}"/>
              </a:ext>
            </a:extLst>
          </p:cNvPr>
          <p:cNvSpPr/>
          <p:nvPr/>
        </p:nvSpPr>
        <p:spPr>
          <a:xfrm>
            <a:off x="2619401" y="4293096"/>
            <a:ext cx="3284747" cy="1382452"/>
          </a:xfrm>
          <a:prstGeom prst="ellipse">
            <a:avLst/>
          </a:prstGeom>
          <a:noFill/>
          <a:ln w="63500">
            <a:solidFill>
              <a:srgbClr val="00B050"/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20000"/>
              </a:spcBef>
            </a:pPr>
            <a:endParaRPr lang="en-US" sz="10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9420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Front slide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/>
      </a:spPr>
      <a:bodyPr wrap="square">
        <a:spAutoFit/>
      </a:bodyPr>
      <a:lstStyle>
        <a:defPPr marL="285750" indent="-285750">
          <a:lnSpc>
            <a:spcPct val="150000"/>
          </a:lnSpc>
          <a:spcBef>
            <a:spcPct val="20000"/>
          </a:spcBef>
          <a:buFont typeface="Arial" pitchFamily="34" charset="0"/>
          <a:buChar char="•"/>
          <a:defRPr sz="1600" dirty="0" smtClean="0">
            <a:solidFill>
              <a:prstClr val="black"/>
            </a:solidFill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ormal slide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25400">
          <a:noFill/>
        </a:ln>
        <a:effectLst/>
      </a:spPr>
      <a:bodyPr wrap="square" rtlCol="0" anchor="ctr">
        <a:noAutofit/>
      </a:bodyPr>
      <a:lstStyle>
        <a:defPPr algn="ctr">
          <a:lnSpc>
            <a:spcPct val="150000"/>
          </a:lnSpc>
          <a:spcBef>
            <a:spcPct val="20000"/>
          </a:spcBef>
          <a:defRPr sz="1000" b="1" smtClean="0">
            <a:solidFill>
              <a:schemeClr val="bg1"/>
            </a:solidFill>
            <a:latin typeface="+mj-lt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txDef>
      <a:spPr>
        <a:noFill/>
        <a:ln>
          <a:noFill/>
        </a:ln>
      </a:spPr>
      <a:bodyPr vert="horz" lIns="91440" tIns="45720" rIns="91440" bIns="45720" rtlCol="0" anchor="ctr">
        <a:noAutofit/>
      </a:bodyPr>
      <a:lstStyle>
        <a:defPPr marL="719138" algn="l">
          <a:defRPr sz="4000" b="1" smtClean="0">
            <a:solidFill>
              <a:schemeClr val="bg1"/>
            </a:solidFill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tx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77428</TotalTime>
  <Words>880</Words>
  <Application>Microsoft Office PowerPoint</Application>
  <PresentationFormat>On-screen Show (4:3)</PresentationFormat>
  <Paragraphs>146</Paragraphs>
  <Slides>26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Wingdings</vt:lpstr>
      <vt:lpstr>Front slide</vt:lpstr>
      <vt:lpstr>Normal slide</vt:lpstr>
      <vt:lpstr>PowerPoint Presentation</vt:lpstr>
      <vt:lpstr>Structure-preserving</vt:lpstr>
      <vt:lpstr>Invariants &amp; accuracy</vt:lpstr>
      <vt:lpstr>Supraconservative choices</vt:lpstr>
      <vt:lpstr>Some secondary-preservation pioneers </vt:lpstr>
      <vt:lpstr>How to order this ‘jungle’ of approaches?    Go discrete !  Example:  Preservation of energy</vt:lpstr>
      <vt:lpstr>Conservation</vt:lpstr>
      <vt:lpstr>Discrete equations</vt:lpstr>
      <vt:lpstr>Conservation of energy</vt:lpstr>
      <vt:lpstr>Evolution of discrete energy</vt:lpstr>
      <vt:lpstr>Freedom in mass flux</vt:lpstr>
      <vt:lpstr>‘Convective’ summary</vt:lpstr>
      <vt:lpstr>Non-interference</vt:lpstr>
      <vt:lpstr>Discretizations</vt:lpstr>
      <vt:lpstr>Linear algebra and conservation</vt:lpstr>
      <vt:lpstr>Finite volume: collocated, unstructured </vt:lpstr>
      <vt:lpstr>FV: staggered, structured</vt:lpstr>
      <vt:lpstr>Higher order</vt:lpstr>
      <vt:lpstr>Simulations on coarse grids</vt:lpstr>
      <vt:lpstr>ConvDiff - random exponential grids</vt:lpstr>
      <vt:lpstr>Driven cavity</vt:lpstr>
      <vt:lpstr>Delta wing: compressible flow </vt:lpstr>
      <vt:lpstr>Acoustics (Euler)</vt:lpstr>
      <vt:lpstr>Multiphase flow</vt:lpstr>
      <vt:lpstr>Conclusions</vt:lpstr>
      <vt:lpstr>Research themes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 2012</dc:title>
  <dc:creator>H.J.L. van der Heiden</dc:creator>
  <cp:lastModifiedBy>Arthur</cp:lastModifiedBy>
  <cp:revision>2456</cp:revision>
  <cp:lastPrinted>2020-11-15T20:45:43Z</cp:lastPrinted>
  <dcterms:created xsi:type="dcterms:W3CDTF">2010-09-21T12:21:52Z</dcterms:created>
  <dcterms:modified xsi:type="dcterms:W3CDTF">2026-01-23T22:13:23Z</dcterms:modified>
</cp:coreProperties>
</file>